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58" r:id="rId3"/>
    <p:sldId id="259" r:id="rId4"/>
    <p:sldId id="257" r:id="rId5"/>
    <p:sldId id="260" r:id="rId6"/>
    <p:sldId id="261" r:id="rId7"/>
    <p:sldId id="267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VRdC9Kv/+j9x+DVxJGjyg==" hashData="jRvG0aNkY4os14zwTUUxzIOrth6t97W7OUt/hbjoAiaKeG6lwhqvnNbjKNmb+eXgOr562Q7UpTIBHQLVYq6VTw=="/>
  <p:extLst>
    <p:ext uri="{521415D9-36F7-43E2-AB2F-B90AF26B5E84}">
      <p14:sectionLst xmlns:p14="http://schemas.microsoft.com/office/powerpoint/2010/main">
        <p14:section name="Sección predeterminada" id="{8A777D07-751F-694A-AEBB-E1C27E4B315D}">
          <p14:sldIdLst>
            <p14:sldId id="266"/>
            <p14:sldId id="258"/>
            <p14:sldId id="259"/>
            <p14:sldId id="257"/>
            <p14:sldId id="260"/>
            <p14:sldId id="261"/>
            <p14:sldId id="267"/>
            <p14:sldId id="263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/>
    <p:restoredTop sz="94648"/>
  </p:normalViewPr>
  <p:slideViewPr>
    <p:cSldViewPr snapToGrid="0">
      <p:cViewPr varScale="1">
        <p:scale>
          <a:sx n="112" d="100"/>
          <a:sy n="112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7BA3-A8D6-954F-ABD8-EE709D4DEDD7}" type="datetimeFigureOut">
              <a:rPr lang="es-ES" smtClean="0"/>
              <a:t>24/12/23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0739F-D0F8-AB40-B49B-AED04B85D9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91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0739F-D0F8-AB40-B49B-AED04B85D93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02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a persona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F736AE8E-1C3B-13C3-7F3C-ADFF2EC946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777523" y="1049314"/>
            <a:ext cx="4698167" cy="4698167"/>
          </a:xfrm>
          <a:prstGeom prst="rect">
            <a:avLst/>
          </a:prstGeom>
        </p:spPr>
      </p:pic>
      <p:pic>
        <p:nvPicPr>
          <p:cNvPr id="8" name="Imagen 7" descr="Un dibujo de una persona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1D55516-73CD-AD32-5835-445D3EFAB7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83"/>
            <a:ext cx="1044528" cy="10445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4419FB7-12FC-9D0E-BAB5-0EFF8D6F22F3}"/>
              </a:ext>
            </a:extLst>
          </p:cNvPr>
          <p:cNvSpPr txBox="1"/>
          <p:nvPr userDrawn="1"/>
        </p:nvSpPr>
        <p:spPr>
          <a:xfrm>
            <a:off x="1184225" y="157716"/>
            <a:ext cx="5029069" cy="3084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4" dirty="0">
                <a:solidFill>
                  <a:schemeClr val="bg1"/>
                </a:solidFill>
              </a:rPr>
              <a:t>COESPE Coordinadora estatal en defensa de las Pensiones Públicas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33F08CD-1E31-45D8-F34D-499F198C06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07401" y="5201"/>
            <a:ext cx="3784599" cy="7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36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moncloa.gob.es/serviciosdeprensa/notasprensa/inclusion/Paginas/2023/281123-pensiones-contributivas.aspx#:~:text=El%20gasto%20en%20pensiones%20contributivas%20se%20sit%C3%BAa%20en%20el%2011,pago%20de%20la%20mensualidad%20ordinaria.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C6678314-4D59-C1AD-59EF-5D7E2E3AE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713" y="514350"/>
            <a:ext cx="4588574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34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70BB449A-6C35-A6E7-69D5-7952CFC98EB7}"/>
              </a:ext>
            </a:extLst>
          </p:cNvPr>
          <p:cNvSpPr/>
          <p:nvPr/>
        </p:nvSpPr>
        <p:spPr>
          <a:xfrm>
            <a:off x="2664178" y="2923822"/>
            <a:ext cx="6423378" cy="9144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Gracias por asistir</a:t>
            </a:r>
          </a:p>
        </p:txBody>
      </p:sp>
    </p:spTree>
    <p:extLst>
      <p:ext uri="{BB962C8B-B14F-4D97-AF65-F5344CB8AC3E}">
        <p14:creationId xmlns:p14="http://schemas.microsoft.com/office/powerpoint/2010/main" val="297699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F45E2D7B-ED1B-3E06-1B5A-A33A09C0411B}"/>
              </a:ext>
            </a:extLst>
          </p:cNvPr>
          <p:cNvSpPr/>
          <p:nvPr/>
        </p:nvSpPr>
        <p:spPr>
          <a:xfrm>
            <a:off x="560799" y="2488719"/>
            <a:ext cx="11347554" cy="3117954"/>
          </a:xfrm>
          <a:prstGeom prst="roundRect">
            <a:avLst>
              <a:gd name="adj" fmla="val 4667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Cobrar una pensión cuando se alcanza la edad de jubilación ha de ser:</a:t>
            </a:r>
          </a:p>
          <a:p>
            <a:pPr lvl="1" algn="just"/>
            <a:r>
              <a:rPr lang="es-ES" sz="2400" b="1" dirty="0">
                <a:solidFill>
                  <a:schemeClr val="bg1"/>
                </a:solidFill>
              </a:rPr>
              <a:t>Un derecho fundamental. </a:t>
            </a:r>
            <a:r>
              <a:rPr lang="es-ES" sz="2400" dirty="0">
                <a:solidFill>
                  <a:schemeClr val="bg1"/>
                </a:solidFill>
              </a:rPr>
              <a:t>Está reconocido en todo el mundo desarrollado. En España, recogido en la Constitución (</a:t>
            </a:r>
            <a:r>
              <a:rPr lang="es-ES" sz="2400" b="1" dirty="0">
                <a:solidFill>
                  <a:schemeClr val="bg1"/>
                </a:solidFill>
              </a:rPr>
              <a:t>art.50</a:t>
            </a:r>
            <a:r>
              <a:rPr lang="es-ES" sz="2400" b="1" dirty="0">
                <a:solidFill>
                  <a:schemeClr val="bg1"/>
                </a:solidFill>
                <a:sym typeface="Wingdings" pitchFamily="2" charset="2"/>
              </a:rPr>
              <a:t> Principios rectores de la sociedad</a:t>
            </a:r>
            <a:r>
              <a:rPr lang="es-ES" sz="2400" dirty="0">
                <a:solidFill>
                  <a:schemeClr val="bg1"/>
                </a:solidFill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Siempre es el Estado el que, con total regulación o mínima regulación, organiza el sistema de pensiones del país.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En Europa es una conquista de las luchas obreras que viene de finales del siglo XIX y principios del XX. También en España. 1908: </a:t>
            </a:r>
            <a:r>
              <a:rPr lang="es-ES" sz="2400" b="1" dirty="0">
                <a:solidFill>
                  <a:schemeClr val="bg1"/>
                </a:solidFill>
              </a:rPr>
              <a:t>I.N.P</a:t>
            </a:r>
            <a:r>
              <a:rPr lang="es-ES" sz="2400" dirty="0">
                <a:solidFill>
                  <a:schemeClr val="bg1"/>
                </a:solidFill>
              </a:rPr>
              <a:t>. 1919: </a:t>
            </a:r>
            <a:r>
              <a:rPr lang="es-ES" sz="2400" b="1" dirty="0">
                <a:solidFill>
                  <a:schemeClr val="bg1"/>
                </a:solidFill>
              </a:rPr>
              <a:t>Retiro Obrero</a:t>
            </a:r>
            <a:r>
              <a:rPr lang="es-ES" sz="2400" dirty="0">
                <a:solidFill>
                  <a:schemeClr val="bg1"/>
                </a:solidFill>
              </a:rPr>
              <a:t>, 1931:</a:t>
            </a:r>
            <a:r>
              <a:rPr lang="es-ES" sz="2400" b="1" dirty="0">
                <a:solidFill>
                  <a:schemeClr val="bg1"/>
                </a:solidFill>
              </a:rPr>
              <a:t>art 46 Constitución 2ª República.., Ley 1966 de cuantía pensión de vejez... 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22CC3A98-A7C3-E5B3-E5E9-F4BEEC8E3F11}"/>
              </a:ext>
            </a:extLst>
          </p:cNvPr>
          <p:cNvSpPr/>
          <p:nvPr/>
        </p:nvSpPr>
        <p:spPr>
          <a:xfrm>
            <a:off x="560799" y="1478340"/>
            <a:ext cx="11347554" cy="9144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Los derechos (todos) se conquistan y se  mantiene con la lucha social (movimientos sociales) y política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8BBCC6-811C-421B-D231-E6862429E4B9}"/>
              </a:ext>
            </a:extLst>
          </p:cNvPr>
          <p:cNvSpPr txBox="1"/>
          <p:nvPr/>
        </p:nvSpPr>
        <p:spPr>
          <a:xfrm>
            <a:off x="2042101" y="892098"/>
            <a:ext cx="727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1.- ¿Cobrar una pensión de jubilación ha de ser un derecho fundamental? </a:t>
            </a:r>
          </a:p>
        </p:txBody>
      </p:sp>
    </p:spTree>
    <p:extLst>
      <p:ext uri="{BB962C8B-B14F-4D97-AF65-F5344CB8AC3E}">
        <p14:creationId xmlns:p14="http://schemas.microsoft.com/office/powerpoint/2010/main" val="817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98F58F0B-4F14-AC1B-0FAE-7187912B3E09}"/>
              </a:ext>
            </a:extLst>
          </p:cNvPr>
          <p:cNvSpPr/>
          <p:nvPr/>
        </p:nvSpPr>
        <p:spPr>
          <a:xfrm>
            <a:off x="149902" y="1139252"/>
            <a:ext cx="11932171" cy="4324000"/>
          </a:xfrm>
          <a:prstGeom prst="roundRect">
            <a:avLst>
              <a:gd name="adj" fmla="val 531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El </a:t>
            </a:r>
            <a:r>
              <a:rPr lang="es-ES" sz="2400" b="1" dirty="0">
                <a:solidFill>
                  <a:schemeClr val="bg1"/>
                </a:solidFill>
              </a:rPr>
              <a:t>sistema de Pensiones Públicas</a:t>
            </a:r>
            <a:r>
              <a:rPr lang="es-ES" sz="2400" dirty="0">
                <a:solidFill>
                  <a:schemeClr val="bg1"/>
                </a:solidFill>
              </a:rPr>
              <a:t>, siempre ha estado sometido a tensiones por:</a:t>
            </a:r>
          </a:p>
          <a:p>
            <a:pPr marL="800082" lvl="1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Los empleadores (empresarios) lo consideran </a:t>
            </a:r>
            <a:r>
              <a:rPr lang="es-ES" sz="2400" b="1" dirty="0">
                <a:solidFill>
                  <a:schemeClr val="bg1"/>
                </a:solidFill>
              </a:rPr>
              <a:t>siempre</a:t>
            </a:r>
            <a:r>
              <a:rPr lang="es-ES" sz="2400" dirty="0">
                <a:solidFill>
                  <a:schemeClr val="bg1"/>
                </a:solidFill>
              </a:rPr>
              <a:t> un “gasto” excesivo, mientras que los trabajadores consideran, con razón, </a:t>
            </a:r>
            <a:r>
              <a:rPr lang="es-ES" sz="2400" b="1" dirty="0">
                <a:solidFill>
                  <a:schemeClr val="bg1"/>
                </a:solidFill>
              </a:rPr>
              <a:t>que forma parte de su sueldo</a:t>
            </a:r>
            <a:r>
              <a:rPr lang="es-ES" sz="2400" dirty="0">
                <a:solidFill>
                  <a:schemeClr val="bg1"/>
                </a:solidFill>
              </a:rPr>
              <a:t>, es un derecho a potenciar y las pensiones deberían ser más altas.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s-ES" sz="2400" b="1" i="1" dirty="0">
                <a:solidFill>
                  <a:schemeClr val="bg1"/>
                </a:solidFill>
              </a:rPr>
              <a:t>cuestión del lenguaje</a:t>
            </a:r>
            <a:r>
              <a:rPr lang="es-ES" sz="2400" b="1" i="1" baseline="30000" dirty="0">
                <a:solidFill>
                  <a:schemeClr val="bg1"/>
                </a:solidFill>
              </a:rPr>
              <a:t>(*)</a:t>
            </a:r>
            <a:endParaRPr lang="es-ES" sz="2400" dirty="0">
              <a:solidFill>
                <a:schemeClr val="bg1"/>
              </a:solidFill>
            </a:endParaRPr>
          </a:p>
          <a:p>
            <a:pPr marL="800082" lvl="1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En muchos Estados, entre ellos España, los </a:t>
            </a:r>
            <a:r>
              <a:rPr lang="es-ES" sz="2400" b="1" dirty="0">
                <a:solidFill>
                  <a:schemeClr val="bg1"/>
                </a:solidFill>
              </a:rPr>
              <a:t>fondos generados por las “cotizaciones</a:t>
            </a:r>
            <a:r>
              <a:rPr lang="es-ES" sz="2400" dirty="0">
                <a:solidFill>
                  <a:schemeClr val="bg1"/>
                </a:solidFill>
              </a:rPr>
              <a:t>”  de los trabajadores </a:t>
            </a:r>
            <a:r>
              <a:rPr lang="es-ES" sz="2400" b="1" dirty="0">
                <a:solidFill>
                  <a:schemeClr val="bg1"/>
                </a:solidFill>
              </a:rPr>
              <a:t>alcanzan miles de millones de €</a:t>
            </a:r>
            <a:r>
              <a:rPr lang="es-ES" sz="2400" dirty="0">
                <a:solidFill>
                  <a:schemeClr val="bg1"/>
                </a:solidFill>
              </a:rPr>
              <a:t>, por eso: </a:t>
            </a:r>
          </a:p>
          <a:p>
            <a:pPr marL="1257263" lvl="2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</a:rPr>
              <a:t>Su gestión es “ansiada” por las empresas privadas </a:t>
            </a:r>
            <a:r>
              <a:rPr lang="es-ES" sz="2400" dirty="0">
                <a:solidFill>
                  <a:schemeClr val="bg1"/>
                </a:solidFill>
              </a:rPr>
              <a:t>(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</a:rPr>
              <a:t> procesos de privatización </a:t>
            </a:r>
            <a:r>
              <a:rPr lang="es-ES" sz="2400" dirty="0" err="1">
                <a:solidFill>
                  <a:schemeClr val="bg1"/>
                </a:solidFill>
                <a:sym typeface="Wingdings" pitchFamily="2" charset="2"/>
              </a:rPr>
              <a:t>PPEcobro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</a:rPr>
              <a:t> de comisiones) </a:t>
            </a:r>
          </a:p>
          <a:p>
            <a:pPr marL="1257263" lvl="2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sym typeface="Wingdings" pitchFamily="2" charset="2"/>
              </a:rPr>
              <a:t>Y </a:t>
            </a:r>
            <a:r>
              <a:rPr lang="es-ES" sz="2400" b="1" dirty="0">
                <a:solidFill>
                  <a:schemeClr val="bg1"/>
                </a:solidFill>
                <a:sym typeface="Wingdings" pitchFamily="2" charset="2"/>
              </a:rPr>
              <a:t>los grupos financieros presionan para reducir, de hecho, las pensiones públicas y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</a:rPr>
              <a:t> se instale la </a:t>
            </a:r>
            <a:r>
              <a:rPr lang="es-ES" sz="2400" b="1" dirty="0">
                <a:solidFill>
                  <a:schemeClr val="bg1"/>
                </a:solidFill>
                <a:sym typeface="Wingdings" pitchFamily="2" charset="2"/>
              </a:rPr>
              <a:t>idea de que “no tendrás pensión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</a:rPr>
              <a:t>” para que se desarrollen más las pensiones privadas (o planes de ahorro) que ellos gestionan.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C35B8D-A39A-61FC-DF5A-1E4902F56D80}"/>
              </a:ext>
            </a:extLst>
          </p:cNvPr>
          <p:cNvSpPr txBox="1"/>
          <p:nvPr/>
        </p:nvSpPr>
        <p:spPr>
          <a:xfrm>
            <a:off x="2042101" y="661736"/>
            <a:ext cx="760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2.- ¿Por qué siempre parece estar en peligro el sistema público de pensiones?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C0EA4B-2328-7BFC-3D99-31FF83D722BD}"/>
              </a:ext>
            </a:extLst>
          </p:cNvPr>
          <p:cNvSpPr txBox="1"/>
          <p:nvPr/>
        </p:nvSpPr>
        <p:spPr>
          <a:xfrm>
            <a:off x="822960" y="5501290"/>
            <a:ext cx="4117281" cy="12413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s-ES" sz="1600" baseline="30000" dirty="0">
                <a:solidFill>
                  <a:schemeClr val="bg1"/>
                </a:solidFill>
              </a:rPr>
              <a:t>(*)</a:t>
            </a:r>
          </a:p>
          <a:p>
            <a:pPr algn="l"/>
            <a:r>
              <a:rPr lang="es-ES" sz="1600" dirty="0">
                <a:solidFill>
                  <a:schemeClr val="bg1"/>
                </a:solidFill>
              </a:rPr>
              <a:t>“gasto” en pensiones, sanidad, atención social..</a:t>
            </a:r>
          </a:p>
          <a:p>
            <a:pPr algn="l"/>
            <a:r>
              <a:rPr lang="es-ES" sz="1600" dirty="0">
                <a:solidFill>
                  <a:schemeClr val="bg1"/>
                </a:solidFill>
              </a:rPr>
              <a:t>“inversión” en industria, apoyo empresarial..</a:t>
            </a:r>
          </a:p>
          <a:p>
            <a:pPr algn="l"/>
            <a:r>
              <a:rPr lang="es-ES" sz="1600" dirty="0">
                <a:solidFill>
                  <a:schemeClr val="bg1"/>
                </a:solidFill>
              </a:rPr>
              <a:t>“asignación” a la Casa Real, diputados..</a:t>
            </a:r>
          </a:p>
          <a:p>
            <a:pPr algn="l"/>
            <a:r>
              <a:rPr lang="es-ES" sz="1600" dirty="0">
                <a:solidFill>
                  <a:schemeClr val="bg1"/>
                </a:solidFill>
              </a:rPr>
              <a:t>“subvención” a sindicatos, patronal..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6F96F62-EBB0-A0D1-FE07-46A981F4256D}"/>
              </a:ext>
            </a:extLst>
          </p:cNvPr>
          <p:cNvSpPr/>
          <p:nvPr/>
        </p:nvSpPr>
        <p:spPr>
          <a:xfrm>
            <a:off x="11303876" y="6196264"/>
            <a:ext cx="9144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7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AB8D710D-ECAA-353F-15AC-BE5050A48D45}"/>
              </a:ext>
            </a:extLst>
          </p:cNvPr>
          <p:cNvSpPr/>
          <p:nvPr/>
        </p:nvSpPr>
        <p:spPr>
          <a:xfrm>
            <a:off x="359765" y="2430966"/>
            <a:ext cx="11572406" cy="4070195"/>
          </a:xfrm>
          <a:prstGeom prst="roundRect">
            <a:avLst>
              <a:gd name="adj" fmla="val 4828"/>
            </a:avLst>
          </a:prstGeom>
          <a:solidFill>
            <a:schemeClr val="accent1">
              <a:alpha val="4986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0" i="0" u="none" strike="noStrike" dirty="0">
                <a:solidFill>
                  <a:schemeClr val="bg1"/>
                </a:solidFill>
                <a:effectLst/>
                <a:latin typeface="YAD7Qybjw1I 0"/>
              </a:rPr>
              <a:t>1.-</a:t>
            </a:r>
            <a:r>
              <a:rPr lang="es-ES" sz="2400" b="1" i="0" u="sng" strike="noStrike" dirty="0">
                <a:solidFill>
                  <a:schemeClr val="bg1"/>
                </a:solidFill>
                <a:effectLst/>
                <a:latin typeface="YAD7Qybjw1I 0"/>
              </a:rPr>
              <a:t>De reparto, públicos</a:t>
            </a:r>
            <a:r>
              <a:rPr lang="es-ES" sz="2400" b="0" i="0" u="none" strike="noStrike" dirty="0">
                <a:solidFill>
                  <a:schemeClr val="bg1"/>
                </a:solidFill>
                <a:effectLst/>
                <a:latin typeface="YAD7Qybjw1I 0"/>
              </a:rPr>
              <a:t>: Los trabajadores de hoy "sufragan" las pensiones de hoy con parte de su salario de hoy</a:t>
            </a:r>
            <a:r>
              <a:rPr lang="es-ES" sz="2400" b="0" i="0" u="none" strike="noStrike" dirty="0">
                <a:solidFill>
                  <a:schemeClr val="bg1"/>
                </a:solidFill>
                <a:effectLst/>
                <a:latin typeface="YAD7Qybjw1I 0"/>
                <a:sym typeface="Wingdings" pitchFamily="2" charset="2"/>
              </a:rPr>
              <a:t> “cotizaciones”</a:t>
            </a:r>
            <a:r>
              <a:rPr lang="es-ES" sz="2400" b="0" i="0" u="none" strike="noStrike" dirty="0">
                <a:solidFill>
                  <a:schemeClr val="bg1"/>
                </a:solidFill>
                <a:effectLst/>
                <a:latin typeface="YAD7Qybjw1I 0"/>
              </a:rPr>
              <a:t>. Los años de cotización y las cantidades cotizadas derivan en derecho proporcional a pensión más o menos alta: </a:t>
            </a:r>
            <a:r>
              <a:rPr lang="es-ES" sz="2400" b="1" i="0" u="none" strike="noStrike" dirty="0">
                <a:solidFill>
                  <a:schemeClr val="bg1"/>
                </a:solidFill>
                <a:effectLst/>
                <a:latin typeface="YAD7Qybjw1I 0"/>
              </a:rPr>
              <a:t>España, Italia, Francia</a:t>
            </a:r>
            <a:r>
              <a:rPr lang="es-ES" sz="2400" b="0" i="0" u="none" strike="noStrike" dirty="0">
                <a:solidFill>
                  <a:schemeClr val="bg1"/>
                </a:solidFill>
                <a:effectLst/>
                <a:latin typeface="YAD7Qybjw1I 0"/>
              </a:rPr>
              <a:t> (en parte). </a:t>
            </a:r>
            <a:r>
              <a:rPr lang="es-ES" sz="2400" b="1" i="0" u="sng" strike="noStrike" dirty="0">
                <a:solidFill>
                  <a:schemeClr val="bg1"/>
                </a:solidFill>
                <a:effectLst/>
                <a:latin typeface="YAD7Qybjw1I 0"/>
              </a:rPr>
              <a:t>Tiene la garantía del ESTADO</a:t>
            </a:r>
            <a:r>
              <a:rPr lang="es-ES" sz="2400" b="0" i="0" u="none" strike="noStrike" dirty="0">
                <a:solidFill>
                  <a:schemeClr val="bg1"/>
                </a:solidFill>
                <a:effectLst/>
                <a:latin typeface="YAD7Qybjw1I 0"/>
              </a:rPr>
              <a:t>. </a:t>
            </a:r>
            <a:endParaRPr lang="es-ES" sz="2400" dirty="0">
              <a:solidFill>
                <a:schemeClr val="bg1"/>
              </a:solidFill>
              <a:effectLst/>
              <a:latin typeface="YAD7Qybjw1I 0"/>
            </a:endParaRPr>
          </a:p>
          <a:p>
            <a:endParaRPr lang="es-ES" sz="1200" b="0" i="0" u="none" strike="noStrike" dirty="0">
              <a:solidFill>
                <a:schemeClr val="bg1"/>
              </a:solidFill>
              <a:effectLst/>
              <a:latin typeface="YAD7Qybjw1I 0"/>
            </a:endParaRPr>
          </a:p>
          <a:p>
            <a:r>
              <a:rPr lang="es-ES" sz="2400" b="0" i="0" u="none" strike="noStrike" dirty="0">
                <a:solidFill>
                  <a:schemeClr val="bg1"/>
                </a:solidFill>
                <a:effectLst/>
                <a:latin typeface="YAD7Qybjw1I 0"/>
              </a:rPr>
              <a:t>2</a:t>
            </a:r>
            <a:r>
              <a:rPr lang="es-ES" sz="2400" b="0" i="0" u="sng" strike="noStrike" dirty="0">
                <a:solidFill>
                  <a:schemeClr val="bg1"/>
                </a:solidFill>
                <a:effectLst/>
                <a:latin typeface="YAD7Qybjw1I 0"/>
              </a:rPr>
              <a:t>.- </a:t>
            </a:r>
            <a:r>
              <a:rPr lang="es-ES" sz="2400" b="1" i="0" u="sng" strike="noStrike" dirty="0">
                <a:solidFill>
                  <a:schemeClr val="bg1"/>
                </a:solidFill>
                <a:effectLst/>
                <a:latin typeface="YAD7Qybjw1I 0"/>
              </a:rPr>
              <a:t>De capitalización individual</a:t>
            </a:r>
            <a:r>
              <a:rPr lang="es-ES" sz="2400" b="0" i="0" u="none" strike="noStrike" dirty="0">
                <a:solidFill>
                  <a:schemeClr val="bg1"/>
                </a:solidFill>
                <a:effectLst/>
                <a:latin typeface="YAD7Qybjw1I 0"/>
              </a:rPr>
              <a:t>: A lo largo de la vida laboral, el/la trabajadora aporta parte de su salario (a través de la empresa y de su nómina) a un </a:t>
            </a:r>
            <a:r>
              <a:rPr lang="es-ES" sz="2400" b="1" i="0" u="none" strike="noStrike" dirty="0">
                <a:solidFill>
                  <a:schemeClr val="bg1"/>
                </a:solidFill>
                <a:effectLst/>
                <a:latin typeface="YAD7Qybjw1I 0"/>
              </a:rPr>
              <a:t>fondo individualizado </a:t>
            </a:r>
            <a:r>
              <a:rPr lang="es-ES" sz="2400" b="0" i="0" u="none" strike="noStrike" dirty="0">
                <a:solidFill>
                  <a:schemeClr val="bg1"/>
                </a:solidFill>
                <a:effectLst/>
                <a:latin typeface="YAD7Qybjw1I 0"/>
              </a:rPr>
              <a:t>que cobrará cuando se jubile en forma de renta. </a:t>
            </a:r>
          </a:p>
          <a:p>
            <a:pPr lvl="1"/>
            <a:r>
              <a:rPr lang="es-ES" sz="2200" dirty="0">
                <a:solidFill>
                  <a:schemeClr val="bg1"/>
                </a:solidFill>
                <a:latin typeface="YAD7Qybjw1I 0"/>
              </a:rPr>
              <a:t>2.1.- </a:t>
            </a:r>
            <a:r>
              <a:rPr lang="es-ES" sz="2200" b="1" dirty="0">
                <a:solidFill>
                  <a:schemeClr val="bg1"/>
                </a:solidFill>
                <a:latin typeface="YAD7Qybjw1I 0"/>
              </a:rPr>
              <a:t>Gestionado y Regulado por el Estado</a:t>
            </a:r>
            <a:r>
              <a:rPr lang="es-ES" sz="2200" dirty="0">
                <a:solidFill>
                  <a:schemeClr val="bg1"/>
                </a:solidFill>
                <a:latin typeface="YAD7Qybjw1I 0"/>
              </a:rPr>
              <a:t>: </a:t>
            </a:r>
            <a:r>
              <a:rPr lang="es-ES" sz="2200" b="1" dirty="0">
                <a:solidFill>
                  <a:schemeClr val="bg1"/>
                </a:solidFill>
                <a:latin typeface="YAD7Qybjw1I 0"/>
              </a:rPr>
              <a:t>Suecia, Noruega</a:t>
            </a:r>
            <a:r>
              <a:rPr lang="es-ES" sz="2200" dirty="0">
                <a:solidFill>
                  <a:schemeClr val="bg1"/>
                </a:solidFill>
                <a:latin typeface="YAD7Qybjw1I 0"/>
              </a:rPr>
              <a:t>. El </a:t>
            </a:r>
            <a:r>
              <a:rPr lang="es-ES" sz="2200" u="sng" dirty="0">
                <a:solidFill>
                  <a:schemeClr val="bg1"/>
                </a:solidFill>
                <a:latin typeface="YAD7Qybjw1I 0"/>
              </a:rPr>
              <a:t>Estado garantiza una rentabilidad mínima y una pensión mínima.</a:t>
            </a:r>
          </a:p>
          <a:p>
            <a:pPr lvl="1"/>
            <a:r>
              <a:rPr lang="es-ES" sz="2200" dirty="0">
                <a:solidFill>
                  <a:schemeClr val="bg1"/>
                </a:solidFill>
                <a:effectLst/>
                <a:latin typeface="YAD7Qybjw1I 0"/>
              </a:rPr>
              <a:t>2.2.- </a:t>
            </a:r>
            <a:r>
              <a:rPr lang="es-ES" sz="2200" b="1" dirty="0">
                <a:solidFill>
                  <a:schemeClr val="bg1"/>
                </a:solidFill>
                <a:effectLst/>
                <a:latin typeface="YAD7Qybjw1I 0"/>
              </a:rPr>
              <a:t>Gestionado por empresas privadas</a:t>
            </a:r>
            <a:r>
              <a:rPr lang="es-ES" sz="2200" u="sng" dirty="0">
                <a:solidFill>
                  <a:schemeClr val="bg1"/>
                </a:solidFill>
                <a:effectLst/>
                <a:latin typeface="YAD7Qybjw1I 0"/>
              </a:rPr>
              <a:t>. El Estado NO garantiza los fondos:</a:t>
            </a:r>
            <a:r>
              <a:rPr lang="es-ES" sz="2200" dirty="0">
                <a:solidFill>
                  <a:schemeClr val="bg1"/>
                </a:solidFill>
                <a:effectLst/>
                <a:latin typeface="YAD7Qybjw1I 0"/>
              </a:rPr>
              <a:t> </a:t>
            </a:r>
            <a:r>
              <a:rPr lang="es-ES" sz="2000" b="1" dirty="0">
                <a:solidFill>
                  <a:schemeClr val="bg1"/>
                </a:solidFill>
                <a:latin typeface="YAD7Qybjw1I 0"/>
              </a:rPr>
              <a:t>Reino Unido. Austria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8B8FEF7E-FB3A-B544-F550-00EC0C13A8FE}"/>
              </a:ext>
            </a:extLst>
          </p:cNvPr>
          <p:cNvSpPr/>
          <p:nvPr/>
        </p:nvSpPr>
        <p:spPr>
          <a:xfrm>
            <a:off x="359764" y="1079291"/>
            <a:ext cx="11572406" cy="914400"/>
          </a:xfrm>
          <a:prstGeom prst="roundRect">
            <a:avLst/>
          </a:prstGeom>
          <a:solidFill>
            <a:schemeClr val="accent1">
              <a:alpha val="4986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bg1"/>
                </a:solidFill>
              </a:rPr>
              <a:t>Todos los Estados con cierto desarrollo intervienen, con mayor o menor regulación, en establecer un sistema de pensiones para quienes alcanzan la edad de jubilación que toque.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A363AA-9249-2950-B32A-333B94A03722}"/>
              </a:ext>
            </a:extLst>
          </p:cNvPr>
          <p:cNvSpPr txBox="1"/>
          <p:nvPr/>
        </p:nvSpPr>
        <p:spPr>
          <a:xfrm>
            <a:off x="2042101" y="684886"/>
            <a:ext cx="71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3.- ¿Existen sistemas de pensiones en todos los países? ¿De qué tipo son?</a:t>
            </a:r>
          </a:p>
        </p:txBody>
      </p:sp>
    </p:spTree>
    <p:extLst>
      <p:ext uri="{BB962C8B-B14F-4D97-AF65-F5344CB8AC3E}">
        <p14:creationId xmlns:p14="http://schemas.microsoft.com/office/powerpoint/2010/main" val="132716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D1AC6B94-613E-63D1-E458-98303E6E2395}"/>
              </a:ext>
            </a:extLst>
          </p:cNvPr>
          <p:cNvSpPr/>
          <p:nvPr/>
        </p:nvSpPr>
        <p:spPr>
          <a:xfrm>
            <a:off x="308610" y="926892"/>
            <a:ext cx="11742365" cy="5931107"/>
          </a:xfrm>
          <a:prstGeom prst="roundRect">
            <a:avLst>
              <a:gd name="adj" fmla="val 348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Es </a:t>
            </a:r>
            <a:r>
              <a:rPr lang="es-ES" b="1" dirty="0">
                <a:solidFill>
                  <a:schemeClr val="bg1"/>
                </a:solidFill>
              </a:rPr>
              <a:t>Público</a:t>
            </a:r>
            <a:r>
              <a:rPr lang="es-ES" dirty="0">
                <a:solidFill>
                  <a:schemeClr val="bg1"/>
                </a:solidFill>
              </a:rPr>
              <a:t> (totalmente regulado por el Estado) y de </a:t>
            </a:r>
            <a:r>
              <a:rPr lang="es-ES" b="1" dirty="0">
                <a:solidFill>
                  <a:schemeClr val="bg1"/>
                </a:solidFill>
              </a:rPr>
              <a:t>reparto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Se lo </a:t>
            </a:r>
            <a:r>
              <a:rPr lang="es-ES" b="1" dirty="0">
                <a:solidFill>
                  <a:schemeClr val="bg1"/>
                </a:solidFill>
              </a:rPr>
              <a:t>pagan</a:t>
            </a:r>
            <a:r>
              <a:rPr lang="es-ES" dirty="0">
                <a:solidFill>
                  <a:schemeClr val="bg1"/>
                </a:solidFill>
              </a:rPr>
              <a:t> (financian) </a:t>
            </a:r>
            <a:r>
              <a:rPr lang="es-ES" b="1" dirty="0">
                <a:solidFill>
                  <a:schemeClr val="bg1"/>
                </a:solidFill>
              </a:rPr>
              <a:t>los/las trabajadoras </a:t>
            </a:r>
            <a:r>
              <a:rPr lang="es-ES" dirty="0">
                <a:solidFill>
                  <a:schemeClr val="bg1"/>
                </a:solidFill>
              </a:rPr>
              <a:t>mediante las </a:t>
            </a:r>
            <a:r>
              <a:rPr lang="es-ES" b="1" dirty="0">
                <a:solidFill>
                  <a:schemeClr val="bg1"/>
                </a:solidFill>
              </a:rPr>
              <a:t>cotizaciones</a:t>
            </a:r>
            <a:r>
              <a:rPr lang="es-ES" dirty="0">
                <a:solidFill>
                  <a:schemeClr val="bg1"/>
                </a:solidFill>
              </a:rPr>
              <a:t> (28,90%) del sueldo o cuotas de los autónomos. (Salvo las pensiones No contributivas y otras ayudas como el IMV: con impuestos). </a:t>
            </a:r>
            <a:r>
              <a:rPr lang="es-ES" b="1" dirty="0">
                <a:solidFill>
                  <a:schemeClr val="bg1"/>
                </a:solidFill>
              </a:rPr>
              <a:t>Nadie les da nada a los pensionistas.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La pensión es </a:t>
            </a:r>
            <a:r>
              <a:rPr lang="es-ES" b="1" dirty="0">
                <a:solidFill>
                  <a:schemeClr val="bg1"/>
                </a:solidFill>
              </a:rPr>
              <a:t>proporcional corregida </a:t>
            </a:r>
            <a:r>
              <a:rPr lang="es-ES" dirty="0">
                <a:solidFill>
                  <a:schemeClr val="bg1"/>
                </a:solidFill>
              </a:rPr>
              <a:t>a lo apartado durante la vida laboral (</a:t>
            </a:r>
            <a:r>
              <a:rPr lang="es-ES" b="1" dirty="0">
                <a:solidFill>
                  <a:schemeClr val="bg1"/>
                </a:solidFill>
              </a:rPr>
              <a:t>75%-80% del último sueldo</a:t>
            </a:r>
            <a:r>
              <a:rPr lang="es-ES" dirty="0">
                <a:solidFill>
                  <a:schemeClr val="bg1"/>
                </a:solidFill>
              </a:rPr>
              <a:t>). La más alta de Europa después de Grecia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Es </a:t>
            </a:r>
            <a:r>
              <a:rPr lang="es-ES" b="1" dirty="0">
                <a:solidFill>
                  <a:schemeClr val="bg1"/>
                </a:solidFill>
              </a:rPr>
              <a:t>muy solidario</a:t>
            </a:r>
            <a:r>
              <a:rPr lang="es-ES" dirty="0">
                <a:solidFill>
                  <a:schemeClr val="bg1"/>
                </a:solidFill>
              </a:rPr>
              <a:t>: interterritorialmente, entre generaciones y entre personas de la misma generación.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Tiene la garantía del Estado </a:t>
            </a:r>
            <a:r>
              <a:rPr lang="es-ES" dirty="0">
                <a:solidFill>
                  <a:schemeClr val="bg1"/>
                </a:solidFill>
              </a:rPr>
              <a:t>que se va plasmando en los presupuestos anuales.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Es </a:t>
            </a:r>
            <a:r>
              <a:rPr lang="es-ES" sz="2400" b="1" dirty="0">
                <a:solidFill>
                  <a:schemeClr val="bg1"/>
                </a:solidFill>
              </a:rPr>
              <a:t>totalmente sostenible </a:t>
            </a:r>
            <a:r>
              <a:rPr lang="es-ES" dirty="0">
                <a:solidFill>
                  <a:schemeClr val="bg1"/>
                </a:solidFill>
              </a:rPr>
              <a:t>como demostrará una </a:t>
            </a:r>
            <a:r>
              <a:rPr lang="es-ES" b="1" dirty="0">
                <a:solidFill>
                  <a:schemeClr val="bg1"/>
                </a:solidFill>
              </a:rPr>
              <a:t>AUDITORIA</a:t>
            </a:r>
            <a:r>
              <a:rPr lang="es-ES" dirty="0">
                <a:solidFill>
                  <a:schemeClr val="bg1"/>
                </a:solidFill>
              </a:rPr>
              <a:t> (1967-2022) aprobada por ley en diciembre 2021, pero no iniciada aún.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u="sng" dirty="0">
                <a:solidFill>
                  <a:schemeClr val="bg1"/>
                </a:solidFill>
              </a:rPr>
              <a:t>Algunas cifras año 2023: (actualizadas a noviembre-2023)</a:t>
            </a:r>
          </a:p>
          <a:p>
            <a:pPr marL="742932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bg1"/>
                </a:solidFill>
              </a:rPr>
              <a:t>Pensionistas: </a:t>
            </a:r>
            <a:r>
              <a:rPr lang="es-ES" b="1" dirty="0">
                <a:solidFill>
                  <a:schemeClr val="bg1"/>
                </a:solidFill>
              </a:rPr>
              <a:t>10.300.000</a:t>
            </a:r>
            <a:r>
              <a:rPr lang="es-ES" dirty="0">
                <a:solidFill>
                  <a:schemeClr val="bg1"/>
                </a:solidFill>
              </a:rPr>
              <a:t>  aprox. (Contributivas/No contributivas/Clases Pasivas)</a:t>
            </a:r>
          </a:p>
          <a:p>
            <a:pPr marL="742932" lvl="1" indent="-285750" algn="just">
              <a:buFont typeface="Courier New" panose="02070309020205020404" pitchFamily="49" charset="0"/>
              <a:buChar char="o"/>
            </a:pPr>
            <a:r>
              <a:rPr lang="es-ES" dirty="0" err="1">
                <a:solidFill>
                  <a:schemeClr val="bg1"/>
                </a:solidFill>
              </a:rPr>
              <a:t>Nº</a:t>
            </a:r>
            <a:r>
              <a:rPr lang="es-ES" dirty="0">
                <a:solidFill>
                  <a:schemeClr val="bg1"/>
                </a:solidFill>
              </a:rPr>
              <a:t> de pensiones: </a:t>
            </a:r>
            <a:r>
              <a:rPr lang="es-ES" b="1" dirty="0">
                <a:solidFill>
                  <a:schemeClr val="bg1"/>
                </a:solidFill>
              </a:rPr>
              <a:t>11.250.000</a:t>
            </a:r>
            <a:r>
              <a:rPr lang="es-ES" dirty="0">
                <a:solidFill>
                  <a:schemeClr val="bg1"/>
                </a:solidFill>
              </a:rPr>
              <a:t> aprox. 10.100.000 contributivas/450.000 No contributivas/700.000 Clases Pasivas</a:t>
            </a:r>
          </a:p>
          <a:p>
            <a:pPr marL="742932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bg1"/>
                </a:solidFill>
              </a:rPr>
              <a:t>Coste todas las clases de pensiones y ayudas: </a:t>
            </a:r>
            <a:r>
              <a:rPr lang="es-ES" b="1" dirty="0">
                <a:solidFill>
                  <a:schemeClr val="bg1"/>
                </a:solidFill>
              </a:rPr>
              <a:t>190.200</a:t>
            </a:r>
            <a:r>
              <a:rPr lang="es-ES" dirty="0">
                <a:solidFill>
                  <a:schemeClr val="bg1"/>
                </a:solidFill>
              </a:rPr>
              <a:t> millones € (Contributivas: </a:t>
            </a:r>
            <a:r>
              <a:rPr lang="es-ES" b="1" dirty="0">
                <a:solidFill>
                  <a:schemeClr val="bg1"/>
                </a:solidFill>
              </a:rPr>
              <a:t>165.000</a:t>
            </a:r>
            <a:r>
              <a:rPr lang="es-ES" dirty="0">
                <a:solidFill>
                  <a:schemeClr val="bg1"/>
                </a:solidFill>
              </a:rPr>
              <a:t> millones €)</a:t>
            </a:r>
            <a:r>
              <a:rPr lang="es-ES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s-ES" b="1" dirty="0">
                <a:solidFill>
                  <a:schemeClr val="bg1"/>
                </a:solidFill>
                <a:sym typeface="Wingdings" pitchFamily="2" charset="2"/>
              </a:rPr>
              <a:t>12%</a:t>
            </a:r>
            <a:r>
              <a:rPr lang="es-ES" dirty="0">
                <a:solidFill>
                  <a:schemeClr val="bg1"/>
                </a:solidFill>
                <a:sym typeface="Wingdings" pitchFamily="2" charset="2"/>
              </a:rPr>
              <a:t> PIB. </a:t>
            </a:r>
            <a:r>
              <a:rPr lang="es-ES" u="sng" dirty="0">
                <a:solidFill>
                  <a:schemeClr val="bg1"/>
                </a:solidFill>
                <a:sym typeface="Wingdings" pitchFamily="2" charset="2"/>
              </a:rPr>
              <a:t>En Francia: 15%. En Italia: 17%</a:t>
            </a:r>
            <a:endParaRPr lang="es-ES" u="sng" dirty="0">
              <a:solidFill>
                <a:schemeClr val="bg1"/>
              </a:solidFill>
            </a:endParaRPr>
          </a:p>
          <a:p>
            <a:pPr marL="742932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bg1"/>
                </a:solidFill>
              </a:rPr>
              <a:t>Ingresos al sistema Público de pensiones: </a:t>
            </a:r>
            <a:r>
              <a:rPr lang="es-ES" b="1" dirty="0">
                <a:solidFill>
                  <a:schemeClr val="bg1"/>
                </a:solidFill>
              </a:rPr>
              <a:t>191.000</a:t>
            </a:r>
            <a:r>
              <a:rPr lang="es-ES" dirty="0">
                <a:solidFill>
                  <a:schemeClr val="bg1"/>
                </a:solidFill>
              </a:rPr>
              <a:t> millones €</a:t>
            </a:r>
          </a:p>
          <a:p>
            <a:pPr marL="742932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bg1"/>
                </a:solidFill>
              </a:rPr>
              <a:t>Pensión media </a:t>
            </a:r>
            <a:r>
              <a:rPr lang="es-ES" b="1" dirty="0">
                <a:solidFill>
                  <a:schemeClr val="bg1"/>
                </a:solidFill>
              </a:rPr>
              <a:t>contributiva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b="1" dirty="0">
                <a:solidFill>
                  <a:schemeClr val="bg1"/>
                </a:solidFill>
              </a:rPr>
              <a:t>1190€ / No Contributiva </a:t>
            </a:r>
            <a:r>
              <a:rPr lang="es-ES" dirty="0">
                <a:solidFill>
                  <a:schemeClr val="bg1"/>
                </a:solidFill>
              </a:rPr>
              <a:t>(asistencial): </a:t>
            </a:r>
            <a:r>
              <a:rPr lang="es-ES" b="1" dirty="0">
                <a:solidFill>
                  <a:schemeClr val="bg1"/>
                </a:solidFill>
              </a:rPr>
              <a:t>485 / Clases Pasivas 1500€ </a:t>
            </a:r>
          </a:p>
          <a:p>
            <a:pPr marL="1200113" lvl="2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bg1"/>
                </a:solidFill>
              </a:rPr>
              <a:t>Pensiones contributivas por debajo del SMI 1080€</a:t>
            </a:r>
            <a:r>
              <a:rPr lang="es-ES" dirty="0">
                <a:solidFill>
                  <a:schemeClr val="bg1"/>
                </a:solidFill>
              </a:rPr>
              <a:t>: 4,700.000 millones aprox. (52%)</a:t>
            </a:r>
          </a:p>
          <a:p>
            <a:pPr marL="1200113" lvl="2" indent="-285750" algn="just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bg1"/>
                </a:solidFill>
              </a:rPr>
              <a:t>Pensiones contributivas por debajo de 750€: 1.100.000 aprox.</a:t>
            </a:r>
          </a:p>
          <a:p>
            <a:pPr marL="1200113" lvl="2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bg1"/>
                </a:solidFill>
              </a:rPr>
              <a:t>Brecha de género </a:t>
            </a:r>
            <a:r>
              <a:rPr lang="es-ES" dirty="0">
                <a:solidFill>
                  <a:schemeClr val="bg1"/>
                </a:solidFill>
              </a:rPr>
              <a:t>en las pensiones: </a:t>
            </a:r>
            <a:r>
              <a:rPr lang="es-ES" b="1" dirty="0">
                <a:solidFill>
                  <a:schemeClr val="bg1"/>
                </a:solidFill>
              </a:rPr>
              <a:t>30% </a:t>
            </a:r>
            <a:endParaRPr lang="es-ES" i="1" dirty="0">
              <a:solidFill>
                <a:schemeClr val="bg1"/>
              </a:solidFill>
            </a:endParaRPr>
          </a:p>
          <a:p>
            <a:pPr marL="1200113" lvl="2" indent="-285750" algn="just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bg1"/>
                </a:solidFill>
              </a:rPr>
              <a:t>65 % de las pensiones de viudedad </a:t>
            </a:r>
            <a:r>
              <a:rPr lang="es-ES" b="1" dirty="0">
                <a:solidFill>
                  <a:schemeClr val="bg1"/>
                </a:solidFill>
              </a:rPr>
              <a:t>es menor de 750€</a:t>
            </a:r>
          </a:p>
          <a:p>
            <a:pPr algn="r"/>
            <a:r>
              <a:rPr lang="es-ES" sz="1200" dirty="0">
                <a:hlinkClick r:id="rId2"/>
              </a:rPr>
              <a:t>La Moncloa. 28/11/2023. El gasto en pensiones contributivas supone el 11,5% del PIB [Prensa/Actualidad/Inclusión, Seguridad Social y Migraciones]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DDBCA4-1E5D-49F3-1D48-918DCD9DC9DD}"/>
              </a:ext>
            </a:extLst>
          </p:cNvPr>
          <p:cNvSpPr txBox="1"/>
          <p:nvPr/>
        </p:nvSpPr>
        <p:spPr>
          <a:xfrm>
            <a:off x="2042101" y="557561"/>
            <a:ext cx="559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4.- ¿Cómo es el sistema público de pensiones en España?</a:t>
            </a:r>
          </a:p>
        </p:txBody>
      </p:sp>
    </p:spTree>
    <p:extLst>
      <p:ext uri="{BB962C8B-B14F-4D97-AF65-F5344CB8AC3E}">
        <p14:creationId xmlns:p14="http://schemas.microsoft.com/office/powerpoint/2010/main" val="126185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D5A616-3D9D-BE3B-D2B8-0996CA8AC743}"/>
              </a:ext>
            </a:extLst>
          </p:cNvPr>
          <p:cNvSpPr txBox="1"/>
          <p:nvPr/>
        </p:nvSpPr>
        <p:spPr>
          <a:xfrm>
            <a:off x="1306917" y="529043"/>
            <a:ext cx="60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5.- ¿Es sostenible en España en Sistema Público de Pensiones?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8065BA9-D878-917B-8FCD-DD754B488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88715"/>
              </p:ext>
            </p:extLst>
          </p:nvPr>
        </p:nvGraphicFramePr>
        <p:xfrm>
          <a:off x="349407" y="2031051"/>
          <a:ext cx="11493186" cy="395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916">
                  <a:extLst>
                    <a:ext uri="{9D8B030D-6E8A-4147-A177-3AD203B41FA5}">
                      <a16:colId xmlns:a16="http://schemas.microsoft.com/office/drawing/2014/main" val="35070149"/>
                    </a:ext>
                  </a:extLst>
                </a:gridCol>
                <a:gridCol w="2166425">
                  <a:extLst>
                    <a:ext uri="{9D8B030D-6E8A-4147-A177-3AD203B41FA5}">
                      <a16:colId xmlns:a16="http://schemas.microsoft.com/office/drawing/2014/main" val="1530674252"/>
                    </a:ext>
                  </a:extLst>
                </a:gridCol>
                <a:gridCol w="2447778">
                  <a:extLst>
                    <a:ext uri="{9D8B030D-6E8A-4147-A177-3AD203B41FA5}">
                      <a16:colId xmlns:a16="http://schemas.microsoft.com/office/drawing/2014/main" val="471944235"/>
                    </a:ext>
                  </a:extLst>
                </a:gridCol>
                <a:gridCol w="2797067">
                  <a:extLst>
                    <a:ext uri="{9D8B030D-6E8A-4147-A177-3AD203B41FA5}">
                      <a16:colId xmlns:a16="http://schemas.microsoft.com/office/drawing/2014/main" val="9332493"/>
                    </a:ext>
                  </a:extLst>
                </a:gridCol>
              </a:tblGrid>
              <a:tr h="591213"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Año 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Año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i="1" dirty="0"/>
                        <a:t>Año 2050 (previsión)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37207"/>
                  </a:ext>
                </a:extLst>
              </a:tr>
              <a:tr h="581819">
                <a:tc>
                  <a:txBody>
                    <a:bodyPr/>
                    <a:lstStyle/>
                    <a:p>
                      <a:r>
                        <a:rPr lang="es-ES" sz="2000" dirty="0"/>
                        <a:t>Población España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38 millones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47,5 millones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b="1" i="1" baseline="30000" dirty="0"/>
                        <a:t>(*)</a:t>
                      </a:r>
                      <a:r>
                        <a:rPr lang="es-ES" sz="2000" b="1" i="1" dirty="0"/>
                        <a:t>50 millones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800021"/>
                  </a:ext>
                </a:extLst>
              </a:tr>
              <a:tr h="581819">
                <a:tc>
                  <a:txBody>
                    <a:bodyPr/>
                    <a:lstStyle/>
                    <a:p>
                      <a:r>
                        <a:rPr lang="es-ES" sz="2000" dirty="0"/>
                        <a:t>Población ocupada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>
                          <a:solidFill>
                            <a:schemeClr val="bg1"/>
                          </a:solidFill>
                        </a:rPr>
                        <a:t>11 millones (29%)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20,2 millones (42%)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b="1" i="1" dirty="0"/>
                        <a:t>19 millones (38%)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707681"/>
                  </a:ext>
                </a:extLst>
              </a:tr>
              <a:tr h="581819">
                <a:tc>
                  <a:txBody>
                    <a:bodyPr/>
                    <a:lstStyle/>
                    <a:p>
                      <a:r>
                        <a:rPr lang="es-ES" sz="2000" b="1" dirty="0"/>
                        <a:t>PIB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>
                          <a:solidFill>
                            <a:schemeClr val="bg1"/>
                          </a:solidFill>
                        </a:rPr>
                        <a:t>232.000 millones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1.400.000 millones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b="1" i="1" dirty="0"/>
                        <a:t>3.150.000 millones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810173"/>
                  </a:ext>
                </a:extLst>
              </a:tr>
              <a:tr h="812953">
                <a:tc>
                  <a:txBody>
                    <a:bodyPr/>
                    <a:lstStyle/>
                    <a:p>
                      <a:r>
                        <a:rPr lang="es-ES" sz="1800" b="1" dirty="0"/>
                        <a:t>Productividad</a:t>
                      </a:r>
                      <a:r>
                        <a:rPr lang="es-ES" sz="1800" dirty="0"/>
                        <a:t> (PIB/población ocupada,  incremento constante medio 1980-2021 del </a:t>
                      </a:r>
                      <a:r>
                        <a:rPr lang="es-ES" sz="1800" b="1" dirty="0"/>
                        <a:t>3 %</a:t>
                      </a:r>
                      <a:r>
                        <a:rPr lang="es-ES" sz="1800" dirty="0"/>
                        <a:t> anual)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>
                          <a:solidFill>
                            <a:schemeClr val="bg1"/>
                          </a:solidFill>
                        </a:rPr>
                        <a:t>21.000 $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(+3% anual) 69.000 $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i="1" dirty="0"/>
                        <a:t>(+3% anual) </a:t>
                      </a:r>
                      <a:r>
                        <a:rPr lang="es-ES" sz="2000" b="1" i="1" dirty="0"/>
                        <a:t>166.000 $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069357"/>
                  </a:ext>
                </a:extLst>
              </a:tr>
              <a:tr h="581819">
                <a:tc>
                  <a:txBody>
                    <a:bodyPr/>
                    <a:lstStyle/>
                    <a:p>
                      <a:r>
                        <a:rPr lang="es-ES" sz="2000" dirty="0"/>
                        <a:t>Número de Pensionistas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>
                          <a:solidFill>
                            <a:schemeClr val="bg1"/>
                          </a:solidFill>
                        </a:rPr>
                        <a:t>4,4 millones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/>
                        <a:t>10,30 millones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b="1" i="1" dirty="0"/>
                        <a:t>(+1,35% anual) 15 millones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062056"/>
                  </a:ext>
                </a:extLst>
              </a:tr>
            </a:tbl>
          </a:graphicData>
        </a:graphic>
      </p:graphicFrame>
      <p:sp>
        <p:nvSpPr>
          <p:cNvPr id="8" name="Flecha arriba 7">
            <a:extLst>
              <a:ext uri="{FF2B5EF4-FFF2-40B4-BE49-F238E27FC236}">
                <a16:creationId xmlns:a16="http://schemas.microsoft.com/office/drawing/2014/main" id="{D151ACB2-4E60-427F-463F-D2A0705E5AD4}"/>
              </a:ext>
            </a:extLst>
          </p:cNvPr>
          <p:cNvSpPr/>
          <p:nvPr/>
        </p:nvSpPr>
        <p:spPr>
          <a:xfrm flipH="1">
            <a:off x="9301655" y="4650067"/>
            <a:ext cx="143426" cy="371249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DA1CF39-E136-7914-31B4-DCB0CED9023C}"/>
              </a:ext>
            </a:extLst>
          </p:cNvPr>
          <p:cNvSpPr txBox="1"/>
          <p:nvPr/>
        </p:nvSpPr>
        <p:spPr>
          <a:xfrm>
            <a:off x="349407" y="1110770"/>
            <a:ext cx="1149318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LA CLAVE ESTÁ EN LA PRODUCTIVIDAD, LA VOLUNTAD POLÍTICA EN EL REPARTO DE LA RIQUEZA, EN LA ACTUALIZACIÓN DE SALARIOS de acuerdo con la productividad y el </a:t>
            </a:r>
            <a:r>
              <a:rPr lang="es-ES" sz="2000" b="1" dirty="0" err="1">
                <a:solidFill>
                  <a:schemeClr val="bg1"/>
                </a:solidFill>
              </a:rPr>
              <a:t>Nº</a:t>
            </a:r>
            <a:r>
              <a:rPr lang="es-ES" sz="2000" b="1" dirty="0">
                <a:solidFill>
                  <a:schemeClr val="bg1"/>
                </a:solidFill>
              </a:rPr>
              <a:t> DE POBLACIÓN OCUPADA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756ECA-80A9-FF26-7524-265E64CC52E1}"/>
              </a:ext>
            </a:extLst>
          </p:cNvPr>
          <p:cNvSpPr txBox="1"/>
          <p:nvPr/>
        </p:nvSpPr>
        <p:spPr>
          <a:xfrm>
            <a:off x="8296558" y="6057056"/>
            <a:ext cx="354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>
                <a:solidFill>
                  <a:schemeClr val="bg1"/>
                </a:solidFill>
              </a:rPr>
              <a:t>Fuente: INE, </a:t>
            </a:r>
            <a:r>
              <a:rPr lang="es-ES" sz="1200" i="1" dirty="0" err="1">
                <a:solidFill>
                  <a:schemeClr val="bg1"/>
                </a:solidFill>
              </a:rPr>
              <a:t>Datosmacro</a:t>
            </a:r>
            <a:r>
              <a:rPr lang="es-ES" sz="1200" i="1" dirty="0">
                <a:solidFill>
                  <a:schemeClr val="bg1"/>
                </a:solidFill>
              </a:rPr>
              <a:t>, Proyecto presupuestos 2023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B78B62F-69E0-64CF-D494-57CE97892473}"/>
              </a:ext>
            </a:extLst>
          </p:cNvPr>
          <p:cNvSpPr/>
          <p:nvPr/>
        </p:nvSpPr>
        <p:spPr>
          <a:xfrm>
            <a:off x="7276775" y="153477"/>
            <a:ext cx="914400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08811C-7D35-F564-EC3D-3ABAA13622B1}"/>
              </a:ext>
            </a:extLst>
          </p:cNvPr>
          <p:cNvSpPr txBox="1"/>
          <p:nvPr/>
        </p:nvSpPr>
        <p:spPr>
          <a:xfrm>
            <a:off x="349407" y="6334055"/>
            <a:ext cx="4330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1600" dirty="0">
                <a:solidFill>
                  <a:schemeClr val="bg1"/>
                </a:solidFill>
              </a:rPr>
              <a:t>(*) con un saldo migratorio neto de +100.000/año</a:t>
            </a:r>
          </a:p>
        </p:txBody>
      </p:sp>
      <p:sp>
        <p:nvSpPr>
          <p:cNvPr id="6" name="Flecha arriba 5">
            <a:extLst>
              <a:ext uri="{FF2B5EF4-FFF2-40B4-BE49-F238E27FC236}">
                <a16:creationId xmlns:a16="http://schemas.microsoft.com/office/drawing/2014/main" id="{803DE287-5882-3058-9DA8-97D3F3C860E9}"/>
              </a:ext>
            </a:extLst>
          </p:cNvPr>
          <p:cNvSpPr/>
          <p:nvPr/>
        </p:nvSpPr>
        <p:spPr>
          <a:xfrm rot="10800000" flipH="1">
            <a:off x="6647792" y="3884545"/>
            <a:ext cx="143426" cy="371249"/>
          </a:xfrm>
          <a:prstGeom prst="up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9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D86069-D61A-0068-E56D-72B2A10D68FA}"/>
              </a:ext>
            </a:extLst>
          </p:cNvPr>
          <p:cNvSpPr/>
          <p:nvPr/>
        </p:nvSpPr>
        <p:spPr>
          <a:xfrm>
            <a:off x="11351637" y="1486903"/>
            <a:ext cx="817213" cy="3427486"/>
          </a:xfrm>
          <a:prstGeom prst="rect">
            <a:avLst/>
          </a:prstGeom>
          <a:solidFill>
            <a:srgbClr val="FF0000">
              <a:alpha val="3751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8442B7-BF0D-6738-FDFB-D9B77872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3" y="3964608"/>
            <a:ext cx="5365751" cy="27871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419F42-D077-B0FE-07E0-B324F0CDC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445" y="780053"/>
            <a:ext cx="5871115" cy="467421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1AFA949-78C3-460F-6C43-74BDEBE563A1}"/>
              </a:ext>
            </a:extLst>
          </p:cNvPr>
          <p:cNvSpPr/>
          <p:nvPr/>
        </p:nvSpPr>
        <p:spPr>
          <a:xfrm>
            <a:off x="5485719" y="1139713"/>
            <a:ext cx="5852841" cy="49647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FA904F-A44F-1D92-2E9C-70C8D99D0D5D}"/>
              </a:ext>
            </a:extLst>
          </p:cNvPr>
          <p:cNvSpPr txBox="1"/>
          <p:nvPr/>
        </p:nvSpPr>
        <p:spPr>
          <a:xfrm>
            <a:off x="5532839" y="5519677"/>
            <a:ext cx="580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Trabajo del año 1995 de FEDEA (</a:t>
            </a:r>
            <a:r>
              <a:rPr lang="es-ES" sz="1600" dirty="0" err="1">
                <a:solidFill>
                  <a:schemeClr val="bg1"/>
                </a:solidFill>
              </a:rPr>
              <a:t>Think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thank</a:t>
            </a:r>
            <a:r>
              <a:rPr lang="es-ES" sz="1600" dirty="0">
                <a:solidFill>
                  <a:schemeClr val="bg1"/>
                </a:solidFill>
              </a:rPr>
              <a:t> próximo a la Banca).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¡No se ha cumplido nada!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893A81-4E97-EA13-3C98-E5C756D0B34C}"/>
              </a:ext>
            </a:extLst>
          </p:cNvPr>
          <p:cNvSpPr txBox="1"/>
          <p:nvPr/>
        </p:nvSpPr>
        <p:spPr>
          <a:xfrm>
            <a:off x="11302013" y="2262374"/>
            <a:ext cx="89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48.500.000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8512E5-1D1E-3834-F4C8-6CC06EBD569A}"/>
              </a:ext>
            </a:extLst>
          </p:cNvPr>
          <p:cNvSpPr txBox="1"/>
          <p:nvPr/>
        </p:nvSpPr>
        <p:spPr>
          <a:xfrm>
            <a:off x="11302012" y="372233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21,0%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F723A0-19C6-EA16-F756-B06D43670522}"/>
              </a:ext>
            </a:extLst>
          </p:cNvPr>
          <p:cNvSpPr txBox="1"/>
          <p:nvPr/>
        </p:nvSpPr>
        <p:spPr>
          <a:xfrm>
            <a:off x="11302011" y="4006872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30,6%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A09BB5D-CB66-B11E-76FE-80CA0F7DED49}"/>
              </a:ext>
            </a:extLst>
          </p:cNvPr>
          <p:cNvSpPr txBox="1"/>
          <p:nvPr/>
        </p:nvSpPr>
        <p:spPr>
          <a:xfrm>
            <a:off x="11320286" y="429393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51,6%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5AE1CBB-C8F8-E579-58ED-8FED660B0FD0}"/>
              </a:ext>
            </a:extLst>
          </p:cNvPr>
          <p:cNvSpPr txBox="1"/>
          <p:nvPr/>
        </p:nvSpPr>
        <p:spPr>
          <a:xfrm>
            <a:off x="11408900" y="1929977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u="sng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E5D147-E1D7-35A2-95F8-9BC726D6C221}"/>
              </a:ext>
            </a:extLst>
          </p:cNvPr>
          <p:cNvSpPr txBox="1"/>
          <p:nvPr/>
        </p:nvSpPr>
        <p:spPr>
          <a:xfrm>
            <a:off x="11306246" y="1506933"/>
            <a:ext cx="831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u="sng" dirty="0">
                <a:solidFill>
                  <a:schemeClr val="bg1"/>
                </a:solidFill>
              </a:rPr>
              <a:t>Realidad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3C958DD-5D63-C449-778D-05C0172832A7}"/>
              </a:ext>
            </a:extLst>
          </p:cNvPr>
          <p:cNvSpPr txBox="1"/>
          <p:nvPr/>
        </p:nvSpPr>
        <p:spPr>
          <a:xfrm>
            <a:off x="9095274" y="1495346"/>
            <a:ext cx="159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u="sng" dirty="0">
                <a:solidFill>
                  <a:schemeClr val="bg1"/>
                </a:solidFill>
              </a:rPr>
              <a:t>Previsión año 1995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0CA957B3-9E56-10FC-DD09-D48E340D57AE}"/>
              </a:ext>
            </a:extLst>
          </p:cNvPr>
          <p:cNvSpPr/>
          <p:nvPr/>
        </p:nvSpPr>
        <p:spPr>
          <a:xfrm>
            <a:off x="10830897" y="4281616"/>
            <a:ext cx="1306602" cy="26172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D9481A51-28E2-6C39-528B-A2C802DBBFD1}"/>
              </a:ext>
            </a:extLst>
          </p:cNvPr>
          <p:cNvSpPr/>
          <p:nvPr/>
        </p:nvSpPr>
        <p:spPr>
          <a:xfrm>
            <a:off x="10723857" y="2248826"/>
            <a:ext cx="1444993" cy="26172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Evolución de nacimientos y defunciones en España">
            <a:extLst>
              <a:ext uri="{FF2B5EF4-FFF2-40B4-BE49-F238E27FC236}">
                <a16:creationId xmlns:a16="http://schemas.microsoft.com/office/drawing/2014/main" id="{6960C0FF-A9B6-F593-2C80-64CAFB327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" y="1143000"/>
            <a:ext cx="5400500" cy="28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F783332-623B-DA52-BD2A-7CA1C80E3F2E}"/>
              </a:ext>
            </a:extLst>
          </p:cNvPr>
          <p:cNvSpPr/>
          <p:nvPr/>
        </p:nvSpPr>
        <p:spPr>
          <a:xfrm>
            <a:off x="4103319" y="2244449"/>
            <a:ext cx="636608" cy="1296339"/>
          </a:xfrm>
          <a:prstGeom prst="rect">
            <a:avLst/>
          </a:prstGeom>
          <a:solidFill>
            <a:schemeClr val="accent1">
              <a:alpha val="308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9BD3228-2EF5-5D88-89EC-ECDF18A9B65D}"/>
              </a:ext>
            </a:extLst>
          </p:cNvPr>
          <p:cNvSpPr txBox="1"/>
          <p:nvPr/>
        </p:nvSpPr>
        <p:spPr>
          <a:xfrm>
            <a:off x="3060215" y="3072266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bg1"/>
                </a:solidFill>
              </a:rPr>
              <a:t>Baby boom migración</a:t>
            </a:r>
          </a:p>
          <a:p>
            <a:pPr algn="ctr"/>
            <a:r>
              <a:rPr lang="es-ES" sz="1000" dirty="0">
                <a:solidFill>
                  <a:schemeClr val="bg1"/>
                </a:solidFill>
              </a:rPr>
              <a:t>(&lt; tasa dependencia demográfica)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4C974AB-C4CD-BF7D-86F6-4B0AFE56B97C}"/>
              </a:ext>
            </a:extLst>
          </p:cNvPr>
          <p:cNvSpPr/>
          <p:nvPr/>
        </p:nvSpPr>
        <p:spPr>
          <a:xfrm>
            <a:off x="1417321" y="1574195"/>
            <a:ext cx="1131570" cy="1944509"/>
          </a:xfrm>
          <a:prstGeom prst="rect">
            <a:avLst/>
          </a:prstGeom>
          <a:solidFill>
            <a:schemeClr val="accent1">
              <a:alpha val="308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E35CB1C-7AD1-2D7A-8CFE-FB7B73229531}"/>
              </a:ext>
            </a:extLst>
          </p:cNvPr>
          <p:cNvSpPr txBox="1"/>
          <p:nvPr/>
        </p:nvSpPr>
        <p:spPr>
          <a:xfrm>
            <a:off x="1638175" y="2646397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bg1"/>
                </a:solidFill>
              </a:rPr>
              <a:t>Baby boom </a:t>
            </a:r>
          </a:p>
        </p:txBody>
      </p:sp>
    </p:spTree>
    <p:extLst>
      <p:ext uri="{BB962C8B-B14F-4D97-AF65-F5344CB8AC3E}">
        <p14:creationId xmlns:p14="http://schemas.microsoft.com/office/powerpoint/2010/main" val="178232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D4D4640-7B5A-A66B-E047-46127049D57B}"/>
              </a:ext>
            </a:extLst>
          </p:cNvPr>
          <p:cNvSpPr txBox="1"/>
          <p:nvPr/>
        </p:nvSpPr>
        <p:spPr>
          <a:xfrm>
            <a:off x="2042101" y="661736"/>
            <a:ext cx="759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6.- ¿Qué peligros se ciernen sobre el sistema público de pensiones en España?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51DE056E-D059-0928-DF07-3560CF72F69E}"/>
              </a:ext>
            </a:extLst>
          </p:cNvPr>
          <p:cNvSpPr/>
          <p:nvPr/>
        </p:nvSpPr>
        <p:spPr>
          <a:xfrm>
            <a:off x="555585" y="1030147"/>
            <a:ext cx="11377913" cy="3051996"/>
          </a:xfrm>
          <a:prstGeom prst="roundRect">
            <a:avLst>
              <a:gd name="adj" fmla="val 653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Que </a:t>
            </a:r>
            <a:r>
              <a:rPr lang="es-ES" b="1" dirty="0">
                <a:solidFill>
                  <a:schemeClr val="bg1"/>
                </a:solidFill>
              </a:rPr>
              <a:t>se extienda la idea de que “son insostenibles” </a:t>
            </a:r>
            <a:r>
              <a:rPr lang="es-ES" dirty="0">
                <a:solidFill>
                  <a:schemeClr val="bg1"/>
                </a:solidFill>
              </a:rPr>
              <a:t>tal como proclaman los grupos financieros interesados en extender las pensiones </a:t>
            </a:r>
            <a:r>
              <a:rPr lang="es-ES" b="1" dirty="0">
                <a:solidFill>
                  <a:schemeClr val="bg1"/>
                </a:solidFill>
              </a:rPr>
              <a:t>privadas que sí tienen el peligro de “quebrar”. </a:t>
            </a:r>
            <a:r>
              <a:rPr lang="es-ES" dirty="0">
                <a:solidFill>
                  <a:schemeClr val="bg1"/>
                </a:solidFill>
              </a:rPr>
              <a:t>Esto produce ”desmovilización” de la sociedad en la lucha por sus derechos. </a:t>
            </a:r>
            <a:r>
              <a:rPr lang="es-ES" i="1" u="sng" dirty="0">
                <a:solidFill>
                  <a:schemeClr val="bg1"/>
                </a:solidFill>
              </a:rPr>
              <a:t>La realización de la AUDITORIA de las cuentas de la S/S rompería este relato.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Que </a:t>
            </a:r>
            <a:r>
              <a:rPr lang="es-ES" b="1" dirty="0">
                <a:solidFill>
                  <a:schemeClr val="bg1"/>
                </a:solidFill>
              </a:rPr>
              <a:t>los salarios no se incrementen </a:t>
            </a:r>
            <a:r>
              <a:rPr lang="es-ES" dirty="0">
                <a:solidFill>
                  <a:schemeClr val="bg1"/>
                </a:solidFill>
              </a:rPr>
              <a:t>al menos como se incremente la productividad y la Renta per Cápita. Así se estrangula el incremento de los ingresos al sistema mediante cotizaciones.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Que la población beneficiaria </a:t>
            </a:r>
            <a:r>
              <a:rPr lang="es-ES" b="1" dirty="0">
                <a:solidFill>
                  <a:schemeClr val="bg1"/>
                </a:solidFill>
              </a:rPr>
              <a:t>no esté unida o desmotivada</a:t>
            </a:r>
            <a:r>
              <a:rPr lang="es-ES" b="1" baseline="30000" dirty="0">
                <a:solidFill>
                  <a:schemeClr val="bg1"/>
                </a:solidFill>
              </a:rPr>
              <a:t>(*)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en un objetivo común: la mejora del sistema </a:t>
            </a:r>
            <a:r>
              <a:rPr lang="es-ES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S" dirty="0" err="1">
                <a:solidFill>
                  <a:schemeClr val="bg1"/>
                </a:solidFill>
                <a:sym typeface="Wingdings" pitchFamily="2" charset="2"/>
              </a:rPr>
              <a:t>ej</a:t>
            </a:r>
            <a:r>
              <a:rPr lang="es-ES" dirty="0">
                <a:solidFill>
                  <a:schemeClr val="bg1"/>
                </a:solidFill>
                <a:sym typeface="Wingdings" pitchFamily="2" charset="2"/>
              </a:rPr>
              <a:t>: enfrentando a jóvenes con dificultades en salario con pensionistas, o a los pensionistas entre sí.</a:t>
            </a:r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Que </a:t>
            </a:r>
            <a:r>
              <a:rPr lang="es-ES" b="1" dirty="0">
                <a:solidFill>
                  <a:schemeClr val="bg1"/>
                </a:solidFill>
              </a:rPr>
              <a:t>desde los gobiernos se favorezca a los planes privados de pensiones </a:t>
            </a:r>
            <a:r>
              <a:rPr lang="es-ES" dirty="0">
                <a:solidFill>
                  <a:schemeClr val="bg1"/>
                </a:solidFill>
              </a:rPr>
              <a:t>(como son los planes de empleo de empresa recientemente aprobados) con descuento en las cotizaciones y los impuestos. </a:t>
            </a:r>
            <a:r>
              <a:rPr lang="es-ES" b="1" dirty="0">
                <a:solidFill>
                  <a:schemeClr val="bg1"/>
                </a:solidFill>
              </a:rPr>
              <a:t>Esto significa beneficio de pocas y perjuicio para la mayoría.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22B725-895C-3FD0-0B79-1E44AA146EBC}"/>
              </a:ext>
            </a:extLst>
          </p:cNvPr>
          <p:cNvSpPr txBox="1"/>
          <p:nvPr/>
        </p:nvSpPr>
        <p:spPr>
          <a:xfrm>
            <a:off x="2042101" y="4218970"/>
            <a:ext cx="718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7.- ¿Qué hay que conseguir de modo urgente (los próximos años, meses)?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3740B1FB-860D-F57F-7F28-54C2D9B8422C}"/>
              </a:ext>
            </a:extLst>
          </p:cNvPr>
          <p:cNvSpPr/>
          <p:nvPr/>
        </p:nvSpPr>
        <p:spPr>
          <a:xfrm>
            <a:off x="555585" y="4754938"/>
            <a:ext cx="11377913" cy="135423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Asegurar el incremento de las pensiones con el IPC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Aumentar las pensiones mínimas contributivas hasta alcanzar el SMI con el horizonte del 60% del Salario Medio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Hacer desaparecer/disminuir apreciablemente la “brecha de género (hoy de un 30%)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Que se realice la AUDITORÍA de las cuentas de la S/S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4ABED6-FA06-4197-ADC8-9BEAFB13AD3E}"/>
              </a:ext>
            </a:extLst>
          </p:cNvPr>
          <p:cNvSpPr txBox="1"/>
          <p:nvPr/>
        </p:nvSpPr>
        <p:spPr>
          <a:xfrm>
            <a:off x="642257" y="6400800"/>
            <a:ext cx="361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baseline="30000" dirty="0">
                <a:solidFill>
                  <a:schemeClr val="bg1"/>
                </a:solidFill>
              </a:rPr>
              <a:t>(*)</a:t>
            </a:r>
            <a:r>
              <a:rPr lang="es-ES" dirty="0">
                <a:solidFill>
                  <a:schemeClr val="bg1"/>
                </a:solidFill>
              </a:rPr>
              <a:t> Ver/comparar con el caso francés</a:t>
            </a:r>
          </a:p>
        </p:txBody>
      </p:sp>
    </p:spTree>
    <p:extLst>
      <p:ext uri="{BB962C8B-B14F-4D97-AF65-F5344CB8AC3E}">
        <p14:creationId xmlns:p14="http://schemas.microsoft.com/office/powerpoint/2010/main" val="156582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CCB142-D0F5-1B5E-CAEA-4AAAF9993917}"/>
              </a:ext>
            </a:extLst>
          </p:cNvPr>
          <p:cNvSpPr txBox="1"/>
          <p:nvPr/>
        </p:nvSpPr>
        <p:spPr>
          <a:xfrm>
            <a:off x="2042101" y="800636"/>
            <a:ext cx="718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8.- ¿Cuáles son las claves para mantener el sistema público de pensiones?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39F2EA6-012E-DC2D-6C5B-399647EE40D6}"/>
              </a:ext>
            </a:extLst>
          </p:cNvPr>
          <p:cNvSpPr/>
          <p:nvPr/>
        </p:nvSpPr>
        <p:spPr>
          <a:xfrm>
            <a:off x="326020" y="1123188"/>
            <a:ext cx="11539960" cy="378781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200" dirty="0">
                <a:solidFill>
                  <a:schemeClr val="bg1"/>
                </a:solidFill>
              </a:rPr>
              <a:t>1.- Que se mantenga el incremento de productividad por ocupado por encima del incremento del número de pensionistas.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</a:rPr>
              <a:t>2.- Que el incremento se traslade porcentualmente a los salarios para aumentar los recursos del sistema.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</a:rPr>
              <a:t>3.- Que exista la voluntad política en los gobiernos de </a:t>
            </a:r>
            <a:r>
              <a:rPr lang="es-ES" sz="2200" b="1" dirty="0">
                <a:solidFill>
                  <a:schemeClr val="bg1"/>
                </a:solidFill>
              </a:rPr>
              <a:t>priorizar siempre el sistema público de pensiones</a:t>
            </a:r>
            <a:r>
              <a:rPr lang="es-ES" sz="2200" dirty="0">
                <a:solidFill>
                  <a:schemeClr val="bg1"/>
                </a:solidFill>
              </a:rPr>
              <a:t>. </a:t>
            </a:r>
            <a:r>
              <a:rPr lang="es-ES" sz="2200" dirty="0" err="1">
                <a:solidFill>
                  <a:schemeClr val="bg1"/>
                </a:solidFill>
              </a:rPr>
              <a:t>Ej</a:t>
            </a:r>
            <a:r>
              <a:rPr lang="es-ES" sz="2200" dirty="0">
                <a:solidFill>
                  <a:schemeClr val="bg1"/>
                </a:solidFill>
              </a:rPr>
              <a:t>: año 2023. Incremento presupuesto pensiones 10,2%. Incremento gasto militar: 26,4%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</a:rPr>
              <a:t>4.- Que la sociedad tome conciencia de que es un derecho fundamental y “luche” por él.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</a:rPr>
              <a:t>5.- No dejar que los intereses privados entren a gestionar el SPP. Es mucho más rentable el sistema público y nunca quiebra</a:t>
            </a:r>
            <a:r>
              <a:rPr lang="es-ES" sz="2200" baseline="30000" dirty="0">
                <a:solidFill>
                  <a:schemeClr val="bg1"/>
                </a:solidFill>
              </a:rPr>
              <a:t>(*)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</a:rPr>
              <a:t>6.- Incremento nacimientos (conciliación familiar) e incremento migración.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4FAF8116-581D-76FB-682C-82894F42042C}"/>
              </a:ext>
            </a:extLst>
          </p:cNvPr>
          <p:cNvSpPr/>
          <p:nvPr/>
        </p:nvSpPr>
        <p:spPr>
          <a:xfrm>
            <a:off x="326020" y="4985714"/>
            <a:ext cx="5559625" cy="18089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aseline="30000" dirty="0">
                <a:solidFill>
                  <a:schemeClr val="bg1"/>
                </a:solidFill>
              </a:rPr>
              <a:t>(*)</a:t>
            </a:r>
            <a:r>
              <a:rPr lang="es-ES" dirty="0">
                <a:solidFill>
                  <a:schemeClr val="bg1"/>
                </a:solidFill>
              </a:rPr>
              <a:t> Ejemplo año 2022: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Cuota autónomo (300€ mes) aportada durante 30 años son a cifra actualizada: 108.000€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722€ pensión mínima contributiva durante 18 años son 182.000€ (rentabilidad del 3% anual, 70,4% acumulado)</a:t>
            </a: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8AB4B61-0A29-621A-C037-A08FC29DF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410" y="4985714"/>
            <a:ext cx="5840569" cy="18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89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50000"/>
          </a:schemeClr>
        </a:solidFill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2826</TotalTime>
  <Words>1573</Words>
  <Application>Microsoft Macintosh PowerPoint</Application>
  <PresentationFormat>Panorámica</PresentationFormat>
  <Paragraphs>105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YAD7Qybjw1I 0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Preguntas y respuestas</dc:title>
  <dc:subject/>
  <dc:creator>Ildefonso Suárez</dc:creator>
  <cp:keywords/>
  <dc:description/>
  <cp:lastModifiedBy>Ildefonso Suárez</cp:lastModifiedBy>
  <cp:revision>42</cp:revision>
  <dcterms:created xsi:type="dcterms:W3CDTF">2023-01-24T17:02:33Z</dcterms:created>
  <dcterms:modified xsi:type="dcterms:W3CDTF">2023-12-24T16:47:38Z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laborado por">
    <vt:lpwstr>Ildefonso Suárez</vt:lpwstr>
  </property>
  <property fmtid="{D5CDD505-2E9C-101B-9397-08002B2CF9AE}" pid="3" name="Propietario">
    <vt:lpwstr>Ildefonso Suárez</vt:lpwstr>
  </property>
</Properties>
</file>