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4" r:id="rId2"/>
    <p:sldId id="256" r:id="rId3"/>
    <p:sldId id="257" r:id="rId4"/>
    <p:sldId id="271" r:id="rId5"/>
    <p:sldId id="258" r:id="rId6"/>
    <p:sldId id="272" r:id="rId7"/>
    <p:sldId id="259" r:id="rId8"/>
    <p:sldId id="273" r:id="rId9"/>
    <p:sldId id="260" r:id="rId10"/>
    <p:sldId id="265" r:id="rId11"/>
    <p:sldId id="274" r:id="rId12"/>
    <p:sldId id="261" r:id="rId13"/>
    <p:sldId id="275" r:id="rId14"/>
    <p:sldId id="262" r:id="rId15"/>
    <p:sldId id="276" r:id="rId16"/>
    <p:sldId id="263" r:id="rId17"/>
    <p:sldId id="277" r:id="rId18"/>
    <p:sldId id="278" r:id="rId19"/>
    <p:sldId id="264" r:id="rId20"/>
    <p:sldId id="279" r:id="rId21"/>
    <p:sldId id="266" r:id="rId22"/>
    <p:sldId id="280" r:id="rId23"/>
    <p:sldId id="281" r:id="rId24"/>
    <p:sldId id="267" r:id="rId25"/>
    <p:sldId id="282" r:id="rId26"/>
    <p:sldId id="268" r:id="rId27"/>
    <p:sldId id="269" r:id="rId28"/>
    <p:sldId id="283" r:id="rId29"/>
    <p:sldId id="270" r:id="rId30"/>
    <p:sldId id="285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EaE8yCESSpT6EGUha+1lg==" hashData="HoqoSgbk3xT4ypBNnlMbtVCH7q1G6d0CMYjUj2xKflWbTH2k0cfBpV9XGI3Mfd+APwDQd0ta2wNQw6FRHNLoSg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15"/>
    <p:restoredTop sz="94648"/>
  </p:normalViewPr>
  <p:slideViewPr>
    <p:cSldViewPr snapToGrid="0" snapToObjects="1">
      <p:cViewPr varScale="1">
        <p:scale>
          <a:sx n="104" d="100"/>
          <a:sy n="104" d="100"/>
        </p:scale>
        <p:origin x="20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BD262-67F1-D143-B016-F9B5C953099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BBA0E6B-91BA-3E40-9ADE-BB2C11A44440}">
      <dgm:prSet custT="1"/>
      <dgm:spPr/>
      <dgm:t>
        <a:bodyPr/>
        <a:lstStyle/>
        <a:p>
          <a:r>
            <a:rPr lang="es-ES" sz="2800"/>
            <a:t>GOBIERNE QUIEN GOBIERNE, LAS PENSIONES SE DEFIENDEN</a:t>
          </a:r>
        </a:p>
      </dgm:t>
    </dgm:pt>
    <dgm:pt modelId="{2F610CA3-18AF-7943-9722-67AED5BFFFE9}" type="parTrans" cxnId="{A8F7C4EB-16B7-FC48-92C2-4F53D0BA9FA4}">
      <dgm:prSet/>
      <dgm:spPr/>
      <dgm:t>
        <a:bodyPr/>
        <a:lstStyle/>
        <a:p>
          <a:endParaRPr lang="es-ES" sz="2800"/>
        </a:p>
      </dgm:t>
    </dgm:pt>
    <dgm:pt modelId="{B8763A2F-2EF9-404D-BBB5-04E7026189ED}" type="sibTrans" cxnId="{A8F7C4EB-16B7-FC48-92C2-4F53D0BA9FA4}">
      <dgm:prSet/>
      <dgm:spPr/>
      <dgm:t>
        <a:bodyPr/>
        <a:lstStyle/>
        <a:p>
          <a:endParaRPr lang="es-ES" sz="2800"/>
        </a:p>
      </dgm:t>
    </dgm:pt>
    <dgm:pt modelId="{275BCFD3-C7ED-5240-BA3F-E2B36752B7AF}" type="pres">
      <dgm:prSet presAssocID="{4D5BD262-67F1-D143-B016-F9B5C9530992}" presName="linearFlow" presStyleCnt="0">
        <dgm:presLayoutVars>
          <dgm:dir/>
          <dgm:resizeHandles val="exact"/>
        </dgm:presLayoutVars>
      </dgm:prSet>
      <dgm:spPr/>
    </dgm:pt>
    <dgm:pt modelId="{FDD6A273-E0C4-C748-8BDB-239DF670BBD8}" type="pres">
      <dgm:prSet presAssocID="{9BBA0E6B-91BA-3E40-9ADE-BB2C11A44440}" presName="composite" presStyleCnt="0"/>
      <dgm:spPr/>
    </dgm:pt>
    <dgm:pt modelId="{51290F0F-E983-0D41-B47D-10DAC3358E91}" type="pres">
      <dgm:prSet presAssocID="{9BBA0E6B-91BA-3E40-9ADE-BB2C11A44440}" presName="imgShp" presStyleLbl="fgImgPlace1" presStyleIdx="0" presStyleCnt="1" custLinFactX="-88247" custLinFactNeighborX="-100000" custLinFactNeighborY="21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E480D11E-A421-5446-92F8-55B9894A32D8}" type="pres">
      <dgm:prSet presAssocID="{9BBA0E6B-91BA-3E40-9ADE-BB2C11A44440}" presName="txShp" presStyleLbl="node1" presStyleIdx="0" presStyleCnt="1" custScaleX="150376">
        <dgm:presLayoutVars>
          <dgm:bulletEnabled val="1"/>
        </dgm:presLayoutVars>
      </dgm:prSet>
      <dgm:spPr/>
    </dgm:pt>
  </dgm:ptLst>
  <dgm:cxnLst>
    <dgm:cxn modelId="{20A2F82B-0765-BB40-BF0B-62FEBB82DC57}" type="presOf" srcId="{9BBA0E6B-91BA-3E40-9ADE-BB2C11A44440}" destId="{E480D11E-A421-5446-92F8-55B9894A32D8}" srcOrd="0" destOrd="0" presId="urn:microsoft.com/office/officeart/2005/8/layout/vList3"/>
    <dgm:cxn modelId="{92798341-986C-BD49-B71F-523D041459C1}" type="presOf" srcId="{4D5BD262-67F1-D143-B016-F9B5C9530992}" destId="{275BCFD3-C7ED-5240-BA3F-E2B36752B7AF}" srcOrd="0" destOrd="0" presId="urn:microsoft.com/office/officeart/2005/8/layout/vList3"/>
    <dgm:cxn modelId="{A8F7C4EB-16B7-FC48-92C2-4F53D0BA9FA4}" srcId="{4D5BD262-67F1-D143-B016-F9B5C9530992}" destId="{9BBA0E6B-91BA-3E40-9ADE-BB2C11A44440}" srcOrd="0" destOrd="0" parTransId="{2F610CA3-18AF-7943-9722-67AED5BFFFE9}" sibTransId="{B8763A2F-2EF9-404D-BBB5-04E7026189ED}"/>
    <dgm:cxn modelId="{60281DF1-9DA7-6E4D-8269-9C96497AEA6B}" type="presParOf" srcId="{275BCFD3-C7ED-5240-BA3F-E2B36752B7AF}" destId="{FDD6A273-E0C4-C748-8BDB-239DF670BBD8}" srcOrd="0" destOrd="0" presId="urn:microsoft.com/office/officeart/2005/8/layout/vList3"/>
    <dgm:cxn modelId="{5FCB64DC-EE7F-8A46-8E2E-E8EFFD07EDC6}" type="presParOf" srcId="{FDD6A273-E0C4-C748-8BDB-239DF670BBD8}" destId="{51290F0F-E983-0D41-B47D-10DAC3358E91}" srcOrd="0" destOrd="0" presId="urn:microsoft.com/office/officeart/2005/8/layout/vList3"/>
    <dgm:cxn modelId="{B22F42A6-CA0F-854C-8EAB-FA810C5FE6CF}" type="presParOf" srcId="{FDD6A273-E0C4-C748-8BDB-239DF670BBD8}" destId="{E480D11E-A421-5446-92F8-55B9894A32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0D11E-A421-5446-92F8-55B9894A32D8}">
      <dsp:nvSpPr>
        <dsp:cNvPr id="0" name=""/>
        <dsp:cNvSpPr/>
      </dsp:nvSpPr>
      <dsp:spPr>
        <a:xfrm rot="10800000">
          <a:off x="-2" y="285"/>
          <a:ext cx="11293279" cy="584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61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GOBIERNE QUIEN GOBIERNE, LAS PENSIONES SE DEFIENDEN</a:t>
          </a:r>
        </a:p>
      </dsp:txBody>
      <dsp:txXfrm rot="10800000">
        <a:off x="146049" y="285"/>
        <a:ext cx="11147228" cy="584203"/>
      </dsp:txXfrm>
    </dsp:sp>
    <dsp:sp modelId="{51290F0F-E983-0D41-B47D-10DAC3358E91}">
      <dsp:nvSpPr>
        <dsp:cNvPr id="0" name=""/>
        <dsp:cNvSpPr/>
      </dsp:nvSpPr>
      <dsp:spPr>
        <a:xfrm>
          <a:off x="499775" y="571"/>
          <a:ext cx="584203" cy="58420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8E46405-9727-EF41-88CD-037EA51268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676EC2-D36A-E040-8D7A-A3A467F0B3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0CEED-3B95-504D-BCC5-0E959BAEA020}" type="datetimeFigureOut">
              <a:rPr lang="es-ES" smtClean="0"/>
              <a:t>29/1/22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785217-0234-EB45-834F-2B1D06E69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CF6500-EC62-FB40-9787-309AED7365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110C6-23EB-B641-8F2E-500AF4A476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088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FE711-E465-C042-A6E3-B4F8C3311DAB}" type="datetimeFigureOut">
              <a:rPr lang="es-ES" smtClean="0"/>
              <a:t>29/1/22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18267-778A-CC4F-A4A9-3D3B65A386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46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18267-778A-CC4F-A4A9-3D3B65A3868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3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speweb.es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speweb.es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FBE70D6-D447-3A48-B976-BE3B6ECD0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988275" y="392446"/>
            <a:ext cx="6215449" cy="635434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EC80CD2-96A2-C14E-85FD-9F3374AC72FE}"/>
              </a:ext>
            </a:extLst>
          </p:cNvPr>
          <p:cNvSpPr txBox="1"/>
          <p:nvPr userDrawn="1"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3"/>
              </a:rPr>
              <a:t>www.coespeweb.es</a:t>
            </a:r>
            <a:r>
              <a:rPr lang="es-ES" sz="1200" b="1" i="1" dirty="0">
                <a:hlinkClick r:id="rId3"/>
              </a:rPr>
              <a:t> </a:t>
            </a:r>
            <a:endParaRPr lang="es-ES" sz="1200" b="1" i="1" dirty="0"/>
          </a:p>
        </p:txBody>
      </p:sp>
    </p:spTree>
    <p:extLst>
      <p:ext uri="{BB962C8B-B14F-4D97-AF65-F5344CB8AC3E}">
        <p14:creationId xmlns:p14="http://schemas.microsoft.com/office/powerpoint/2010/main" val="383483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A9338-7F24-7144-B227-4D2BC1F2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0CEBF3-9F27-CB4F-A3D8-3145377E3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7F0032-1805-C246-AA93-2D00AB3F3C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FD953B-A6A6-2B4D-9A4D-C9626016CAD9}" type="datetimeFigureOut">
              <a:rPr lang="es-ES" smtClean="0"/>
              <a:t>29/1/22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A3241-949A-9543-A76B-0ED482A7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45149C-8EC6-BA46-B113-C2478F64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0B30-D170-1442-ABD9-0BB15C3BD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339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84702C-07FC-6740-86E0-F0706DA1F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08EE63-75CE-3348-92DE-8224F8495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C761C9-8671-654B-A1BE-498846B8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FD953B-A6A6-2B4D-9A4D-C9626016CAD9}" type="datetimeFigureOut">
              <a:rPr lang="es-ES" smtClean="0"/>
              <a:t>29/1/22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21F687-E223-BB40-9C68-EE471406E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8B2480-D905-A64A-BE46-373E8177A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0B30-D170-1442-ABD9-0BB15C3BD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28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04A27679-B409-644D-AFCD-498466CDF2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988275" y="392446"/>
            <a:ext cx="6215449" cy="635434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51617C6-1787-8E4B-9C97-D06D90739791}"/>
              </a:ext>
            </a:extLst>
          </p:cNvPr>
          <p:cNvSpPr txBox="1"/>
          <p:nvPr userDrawn="1"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3"/>
              </a:rPr>
              <a:t>www.coespeweb.es</a:t>
            </a:r>
            <a:r>
              <a:rPr lang="es-ES" sz="1200" b="1" i="1" dirty="0">
                <a:hlinkClick r:id="rId3"/>
              </a:rPr>
              <a:t> </a:t>
            </a:r>
            <a:endParaRPr lang="es-ES" sz="1200" b="1" i="1" dirty="0"/>
          </a:p>
        </p:txBody>
      </p:sp>
    </p:spTree>
    <p:extLst>
      <p:ext uri="{BB962C8B-B14F-4D97-AF65-F5344CB8AC3E}">
        <p14:creationId xmlns:p14="http://schemas.microsoft.com/office/powerpoint/2010/main" val="91124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7526D-D309-104E-8E71-E3AB4493E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FD64B3-637F-BD40-8ABB-4916DA90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8F3814-0528-964D-94E6-238BAB238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FD953B-A6A6-2B4D-9A4D-C9626016CAD9}" type="datetimeFigureOut">
              <a:rPr lang="es-ES" smtClean="0"/>
              <a:t>29/1/22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E167ED-D352-704B-A0A9-F1F223D2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1BF8B9-1AF0-8D49-808A-584028B0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0B30-D170-1442-ABD9-0BB15C3BD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774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17549-27F3-F84D-96EB-B207558FD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D2DF3B-7644-E044-A128-614084CA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57C3E6-CCCE-AD40-B6B7-4D7454096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4C0625-0EBB-7245-81E3-6B15741B01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FD953B-A6A6-2B4D-9A4D-C9626016CAD9}" type="datetimeFigureOut">
              <a:rPr lang="es-ES" smtClean="0"/>
              <a:t>29/1/22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559BE7-99EF-D84F-9CCE-049E7A685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EC4F85-983F-8C4B-8A86-9381BEA5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0B30-D170-1442-ABD9-0BB15C3BD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82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66B6A-C36B-FB43-B7A5-50C6B3E5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9CCA6E-54F6-604A-921B-3A40DC1DD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7BB3FA-AF2B-EE46-9EBA-C6EA6C9C9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FB67B5-83FE-854F-97F8-AE1CA4C70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5EB0FC0-35F4-9B4B-9AAA-B31360256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8A3CBC-914F-994B-A184-2E0C49F2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FD953B-A6A6-2B4D-9A4D-C9626016CAD9}" type="datetimeFigureOut">
              <a:rPr lang="es-ES" smtClean="0"/>
              <a:t>29/1/22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DE56997-99E4-3E4F-8066-D0C687291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D7306E1-3683-E44F-A772-C53422CAA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0B30-D170-1442-ABD9-0BB15C3BD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08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240BB-FD0B-6D49-A341-74DF9A5CE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59D9C14-AA86-1346-947F-5CCD645D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FD953B-A6A6-2B4D-9A4D-C9626016CAD9}" type="datetimeFigureOut">
              <a:rPr lang="es-ES" smtClean="0"/>
              <a:t>29/1/22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B655F3-4DBF-8C4E-AA27-B00D72B2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9E2724-96E3-C947-B520-A234D5E3B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0B30-D170-1442-ABD9-0BB15C3BD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48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AC6F32-F2CF-F84D-BEA6-9FD511DC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FD953B-A6A6-2B4D-9A4D-C9626016CAD9}" type="datetimeFigureOut">
              <a:rPr lang="es-ES" smtClean="0"/>
              <a:t>29/1/22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DED410-1317-2D43-B904-5D0AAF8A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9958BB-C6C9-934A-A386-E7577AEB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0B30-D170-1442-ABD9-0BB15C3BD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15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7CB11-CCAC-E049-8356-7358B064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2A83EC-70F8-0D47-9BDF-F51CEAD07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F5A4C5-1C16-1B4D-B66C-3800F3FC7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18770E-57F3-F94E-B701-7339DBEF0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FD953B-A6A6-2B4D-9A4D-C9626016CAD9}" type="datetimeFigureOut">
              <a:rPr lang="es-ES" smtClean="0"/>
              <a:t>29/1/22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584DA9-15B9-E149-A2DB-6BCF499F6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F0169A-B275-474B-85CB-DBE74619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0B30-D170-1442-ABD9-0BB15C3BD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124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1D846-926C-7E4E-A122-FE4ADDA1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DF99FA0-035C-E746-A63C-996B45F5E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EFE19A-D0A0-1F4E-8A04-DA2571E76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17BC2A-8B0B-004C-A8FC-B9C6504B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FD953B-A6A6-2B4D-9A4D-C9626016CAD9}" type="datetimeFigureOut">
              <a:rPr lang="es-ES" smtClean="0"/>
              <a:t>29/1/22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3A7277-49D9-2E45-8F05-70AB48D47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E70715-898F-CC47-9E41-2D704B8F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0B30-D170-1442-ABD9-0BB15C3BD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04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22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1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speweb.e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speweb.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speweb.e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speweb.e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speweb.e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speweb.e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speweb.e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speweb.es/" TargetMode="Externa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speweb.es/" TargetMode="External"/><Relationship Id="rId2" Type="http://schemas.openxmlformats.org/officeDocument/2006/relationships/hyperlink" Target="https://www.coespeweb.com/Documentos/Analisis_Estudios/102_La_jubilacion_anticipada_de_Escriv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speweb.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coespeweb.es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speweb.e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speweb.e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speweb.e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speweb.e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speweb.e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speweb.es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speweb.es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speweb.es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speweb.es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speweb.e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speweb.e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oespeweb.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speweb.e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speweb.e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speweb.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15F70DF-7E45-2244-8D04-9F5FB6C7B771}"/>
              </a:ext>
            </a:extLst>
          </p:cNvPr>
          <p:cNvSpPr txBox="1"/>
          <p:nvPr/>
        </p:nvSpPr>
        <p:spPr>
          <a:xfrm>
            <a:off x="4531769" y="340685"/>
            <a:ext cx="535133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s-ES" sz="4800" dirty="0"/>
              <a:t>COMISIÓN DE LEGAL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D60F88-EF7A-034B-AF6D-FF760A8493A6}"/>
              </a:ext>
            </a:extLst>
          </p:cNvPr>
          <p:cNvSpPr txBox="1"/>
          <p:nvPr/>
        </p:nvSpPr>
        <p:spPr>
          <a:xfrm>
            <a:off x="3886429" y="1760796"/>
            <a:ext cx="7435917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4000" dirty="0"/>
              <a:t>¿Hacia dónde se dirige el Sistema Público de Pensiones en España?</a:t>
            </a:r>
          </a:p>
        </p:txBody>
      </p:sp>
      <p:pic>
        <p:nvPicPr>
          <p:cNvPr id="11" name="Imagen 10" descr="Un dibujo de una persona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673D36A6-4125-4349-8630-EE34858D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11" y="340685"/>
            <a:ext cx="2840222" cy="284022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627A243-E1EA-8548-A14C-AB2FFC5288E6}"/>
              </a:ext>
            </a:extLst>
          </p:cNvPr>
          <p:cNvSpPr txBox="1"/>
          <p:nvPr/>
        </p:nvSpPr>
        <p:spPr>
          <a:xfrm>
            <a:off x="370811" y="3615649"/>
            <a:ext cx="10951535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Material de trabajo y expositivo elaborado por la Comisión de Legal de </a:t>
            </a:r>
            <a:r>
              <a:rPr lang="es-ES" sz="2800" b="1" dirty="0"/>
              <a:t>COESPE</a:t>
            </a:r>
            <a:r>
              <a:rPr lang="es-ES" sz="2800" dirty="0"/>
              <a:t> que analiza el futuro de las Pensiones partiendo de sus características, datos actuales y el Plan de acciones futuras presentado por España ante la Unión Europea.  Enero-2022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C673DBCE-0EEF-DD42-AC9F-CF6DCEE2C009}"/>
              </a:ext>
            </a:extLst>
          </p:cNvPr>
          <p:cNvGrpSpPr/>
          <p:nvPr/>
        </p:nvGrpSpPr>
        <p:grpSpPr>
          <a:xfrm>
            <a:off x="8266495" y="6223960"/>
            <a:ext cx="3233221" cy="534434"/>
            <a:chOff x="9562350" y="6259770"/>
            <a:chExt cx="3233221" cy="534434"/>
          </a:xfrm>
        </p:grpSpPr>
        <p:pic>
          <p:nvPicPr>
            <p:cNvPr id="1026" name="Picture 2" descr="QUE ES COPYRIGHT | Web Oficial EUROINNOVA">
              <a:extLst>
                <a:ext uri="{FF2B5EF4-FFF2-40B4-BE49-F238E27FC236}">
                  <a16:creationId xmlns:a16="http://schemas.microsoft.com/office/drawing/2014/main" id="{7F153A29-CE72-C446-A61C-99F31D4E03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2350" y="6259770"/>
              <a:ext cx="534434" cy="534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E7C9EAE2-E1CA-3F4A-9216-033E5BBB4E78}"/>
                </a:ext>
              </a:extLst>
            </p:cNvPr>
            <p:cNvSpPr txBox="1"/>
            <p:nvPr/>
          </p:nvSpPr>
          <p:spPr>
            <a:xfrm>
              <a:off x="10086753" y="6323565"/>
              <a:ext cx="27088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s-ES" dirty="0"/>
                <a:t>COESPE. Comisión de Legal</a:t>
              </a:r>
            </a:p>
          </p:txBody>
        </p:sp>
      </p:grpSp>
      <p:sp>
        <p:nvSpPr>
          <p:cNvPr id="2" name="Botón de acción: Hacia delante o Siguiente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977D218-A0A0-D843-8629-82728BDA5B25}"/>
              </a:ext>
            </a:extLst>
          </p:cNvPr>
          <p:cNvSpPr/>
          <p:nvPr/>
        </p:nvSpPr>
        <p:spPr>
          <a:xfrm>
            <a:off x="370811" y="6377107"/>
            <a:ext cx="789709" cy="280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C5EF28-5BAE-E244-8893-D60485E2F638}"/>
              </a:ext>
            </a:extLst>
          </p:cNvPr>
          <p:cNvSpPr txBox="1"/>
          <p:nvPr/>
        </p:nvSpPr>
        <p:spPr>
          <a:xfrm>
            <a:off x="1160520" y="6331667"/>
            <a:ext cx="26106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s-ES" dirty="0"/>
              <a:t>Saltar tres primeras fichas</a:t>
            </a:r>
          </a:p>
        </p:txBody>
      </p:sp>
    </p:spTree>
    <p:extLst>
      <p:ext uri="{BB962C8B-B14F-4D97-AF65-F5344CB8AC3E}">
        <p14:creationId xmlns:p14="http://schemas.microsoft.com/office/powerpoint/2010/main" val="2158908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5661B39-9B20-0048-BCDC-588A55CCCB64}"/>
              </a:ext>
            </a:extLst>
          </p:cNvPr>
          <p:cNvSpPr txBox="1"/>
          <p:nvPr/>
        </p:nvSpPr>
        <p:spPr>
          <a:xfrm>
            <a:off x="-15240" y="-15240"/>
            <a:ext cx="32419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Las pensiones en España, futuro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76C241-FFF8-004D-8B7E-E479C03D8F57}"/>
              </a:ext>
            </a:extLst>
          </p:cNvPr>
          <p:cNvSpPr txBox="1"/>
          <p:nvPr/>
        </p:nvSpPr>
        <p:spPr>
          <a:xfrm>
            <a:off x="126608" y="370704"/>
            <a:ext cx="1187142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400" dirty="0"/>
              <a:t>La ruta del gobierno ha sido presentada a Europa en el </a:t>
            </a:r>
            <a:r>
              <a:rPr lang="es-ES" sz="2400" b="1" dirty="0"/>
              <a:t>complemento 30 del Plan de Recuperación, Transformación y Resiliencia</a:t>
            </a:r>
            <a:r>
              <a:rPr lang="es-ES" sz="2400" dirty="0"/>
              <a:t>. (Junio 2021)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77E22CA-D9C8-F741-A374-F31628705FB7}"/>
              </a:ext>
            </a:extLst>
          </p:cNvPr>
          <p:cNvSpPr txBox="1"/>
          <p:nvPr/>
        </p:nvSpPr>
        <p:spPr>
          <a:xfrm>
            <a:off x="126607" y="1298326"/>
            <a:ext cx="11871427" cy="5262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300" dirty="0"/>
              <a:t>Son una serie de intenciones políticas y económicas temporalizadas a lo largo del 2021 y 2022 que ha de cumplir España para poder recibir los </a:t>
            </a:r>
            <a:r>
              <a:rPr lang="es-ES" sz="2300" b="1" dirty="0" err="1"/>
              <a:t>next</a:t>
            </a:r>
            <a:r>
              <a:rPr lang="es-ES" sz="2300" b="1" dirty="0"/>
              <a:t> </a:t>
            </a:r>
            <a:r>
              <a:rPr lang="es-ES" sz="2300" b="1" dirty="0" err="1"/>
              <a:t>generation</a:t>
            </a:r>
            <a:r>
              <a:rPr lang="es-ES" sz="2300" dirty="0"/>
              <a:t>, los fondos extraordinarios de financiación aprobados con motivo del COVID.</a:t>
            </a:r>
          </a:p>
          <a:p>
            <a:pPr algn="l"/>
            <a:endParaRPr lang="es-ES" sz="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300" b="1" dirty="0"/>
              <a:t>No tocan  los aspectos lesivos muy importantes de la reforma de 2011 (Zapatero) de las pensiones con la excusa de la crisis: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300" b="1" dirty="0"/>
              <a:t>Prolongación de la edad de jubilación a los 67 años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300" b="1" dirty="0"/>
              <a:t>Mantenimiento y posible ampliación del periodo de cómputo  para el cálculo de la pensión (ahora 25 años)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300" b="1" dirty="0"/>
              <a:t>Impulso de los sistemas complementarios de pensiones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300" b="1" dirty="0"/>
              <a:t>Eso sí, se compromete a mantener el poder adquisitivo de las pensiones aumentando ingresos y ahorrando dinero al alargar la edad de jubilación real y subiendo las bases máximas de cotización</a:t>
            </a:r>
            <a:r>
              <a:rPr lang="es-ES" sz="2300" dirty="0"/>
              <a:t>. </a:t>
            </a:r>
          </a:p>
          <a:p>
            <a:pPr algn="l"/>
            <a:endParaRPr lang="es-ES" sz="800" dirty="0"/>
          </a:p>
          <a:p>
            <a:pPr algn="l"/>
            <a:r>
              <a:rPr lang="es-ES" sz="2300" b="1" dirty="0"/>
              <a:t>Depende cómo se materialicen pueden ser más o menos lesivas para los intereses de los actuales y futuros pensionistas. ¡Veremos!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A1C7E47-3FD2-324F-AB4B-E052BA8CC5BD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2"/>
              </a:rPr>
              <a:t>www.coespeweb.es</a:t>
            </a:r>
            <a:r>
              <a:rPr lang="es-ES" sz="1200" b="1" i="1" dirty="0">
                <a:hlinkClick r:id="rId2"/>
              </a:rPr>
              <a:t> </a:t>
            </a:r>
            <a:endParaRPr lang="es-ES" sz="1200" b="1" i="1" dirty="0"/>
          </a:p>
        </p:txBody>
      </p:sp>
    </p:spTree>
    <p:extLst>
      <p:ext uri="{BB962C8B-B14F-4D97-AF65-F5344CB8AC3E}">
        <p14:creationId xmlns:p14="http://schemas.microsoft.com/office/powerpoint/2010/main" val="339627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CEEEE7E-3C5E-4948-A722-53756FD0A4FE}"/>
              </a:ext>
            </a:extLst>
          </p:cNvPr>
          <p:cNvSpPr txBox="1"/>
          <p:nvPr/>
        </p:nvSpPr>
        <p:spPr>
          <a:xfrm>
            <a:off x="-15240" y="-15240"/>
            <a:ext cx="32419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Las pensiones en España, futuro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790B7A1E-62A8-BF4D-AD66-92A3089C6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3" y="354091"/>
            <a:ext cx="10607909" cy="646858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DD8EAC-97C3-1A4B-B902-31D0CE0C6412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3"/>
              </a:rPr>
              <a:t>www.coespeweb.es</a:t>
            </a:r>
            <a:r>
              <a:rPr lang="es-ES" sz="1200" b="1" i="1" dirty="0">
                <a:hlinkClick r:id="rId3"/>
              </a:rPr>
              <a:t> </a:t>
            </a:r>
            <a:endParaRPr lang="es-ES" sz="1200" b="1" i="1" dirty="0"/>
          </a:p>
        </p:txBody>
      </p:sp>
    </p:spTree>
    <p:extLst>
      <p:ext uri="{BB962C8B-B14F-4D97-AF65-F5344CB8AC3E}">
        <p14:creationId xmlns:p14="http://schemas.microsoft.com/office/powerpoint/2010/main" val="97144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CCF85B9-CF73-1A4A-90D6-1B7BEE842CDF}"/>
              </a:ext>
            </a:extLst>
          </p:cNvPr>
          <p:cNvSpPr txBox="1"/>
          <p:nvPr/>
        </p:nvSpPr>
        <p:spPr>
          <a:xfrm>
            <a:off x="342900" y="512356"/>
            <a:ext cx="115062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sz="2800" b="1" dirty="0"/>
              <a:t>Partir de la realidad financiera </a:t>
            </a:r>
            <a:r>
              <a:rPr lang="es-ES" sz="2800" dirty="0">
                <a:sym typeface="Wingdings" pitchFamily="2" charset="2"/>
              </a:rPr>
              <a:t>s</a:t>
            </a:r>
            <a:r>
              <a:rPr lang="es-ES" sz="2800" dirty="0"/>
              <a:t>e ha aprobado</a:t>
            </a:r>
            <a:r>
              <a:rPr lang="es-ES" sz="2800" baseline="30000" dirty="0"/>
              <a:t>(*)</a:t>
            </a:r>
            <a:r>
              <a:rPr lang="es-ES" sz="2800" dirty="0"/>
              <a:t> realizar una “</a:t>
            </a:r>
            <a:r>
              <a:rPr lang="es-ES" sz="2800" b="1" dirty="0"/>
              <a:t>AUDITORÍA</a:t>
            </a:r>
            <a:r>
              <a:rPr lang="es-ES" sz="2800" dirty="0"/>
              <a:t>” de las Cuentas de la Seguridad Social en materia de pensiones para cuantificar los llamados “</a:t>
            </a:r>
            <a:r>
              <a:rPr lang="es-ES" sz="2800" b="1" dirty="0"/>
              <a:t>gastos impropios”</a:t>
            </a:r>
            <a:endParaRPr lang="es-ES" sz="2800" baseline="30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149131-FBE9-6D49-A347-D0435D33114F}"/>
              </a:ext>
            </a:extLst>
          </p:cNvPr>
          <p:cNvSpPr txBox="1"/>
          <p:nvPr/>
        </p:nvSpPr>
        <p:spPr>
          <a:xfrm>
            <a:off x="-15240" y="-15240"/>
            <a:ext cx="32419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Las pensiones en España, futuro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B05CD6-BCCF-B04F-AFA8-00CCBB71240D}"/>
              </a:ext>
            </a:extLst>
          </p:cNvPr>
          <p:cNvSpPr txBox="1"/>
          <p:nvPr/>
        </p:nvSpPr>
        <p:spPr>
          <a:xfrm>
            <a:off x="944880" y="6396335"/>
            <a:ext cx="1124712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200" b="0" i="0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(*)</a:t>
            </a:r>
            <a:r>
              <a:rPr lang="es-ES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Ley 21/2021, de 28 de diciembre, de garantía del poder adquisitivo de las pensiones y de otras medidas de refuerzo de la sostenibilidad financiera y social del sistema público de pensiones.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45AECD-3A26-414A-95B5-C823CB08079F}"/>
              </a:ext>
            </a:extLst>
          </p:cNvPr>
          <p:cNvSpPr txBox="1"/>
          <p:nvPr/>
        </p:nvSpPr>
        <p:spPr>
          <a:xfrm>
            <a:off x="342900" y="2170636"/>
            <a:ext cx="11224259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800" dirty="0"/>
              <a:t>En siete meses (1+6), se ha de tener una Auditoria</a:t>
            </a:r>
            <a:r>
              <a:rPr lang="es-ES" sz="2800" b="1" dirty="0"/>
              <a:t>, fruto de la presión de COESPE</a:t>
            </a:r>
            <a:r>
              <a:rPr lang="es-ES" sz="2800" dirty="0"/>
              <a:t> en la calle y de los </a:t>
            </a:r>
            <a:r>
              <a:rPr lang="es-ES" sz="2800" b="1" dirty="0"/>
              <a:t>cientos de miles de f</a:t>
            </a:r>
            <a:r>
              <a:rPr lang="es-ES" sz="2800" dirty="0"/>
              <a:t>irmas entregadas en el Congreso</a:t>
            </a:r>
          </a:p>
          <a:p>
            <a:pPr algn="l"/>
            <a:endParaRPr lang="es-ES" sz="2800" dirty="0"/>
          </a:p>
          <a:p>
            <a:pPr algn="l"/>
            <a:r>
              <a:rPr lang="es-ES" sz="2800" b="1" dirty="0"/>
              <a:t>¿Qué son gastos impropios?</a:t>
            </a:r>
          </a:p>
          <a:p>
            <a:pPr algn="l"/>
            <a:r>
              <a:rPr lang="es-ES" sz="2800" dirty="0"/>
              <a:t>Los utilizados provenientes de las cotizaciones (salario diferido) del trabajo para financiar partidas no relacionadas con las pensiones contributivas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7D4F1F-DA58-3246-A781-E8F3D676E7E6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2"/>
              </a:rPr>
              <a:t>www.coespeweb.es</a:t>
            </a:r>
            <a:r>
              <a:rPr lang="es-ES" sz="1200" b="1" i="1" dirty="0">
                <a:hlinkClick r:id="rId2"/>
              </a:rPr>
              <a:t> </a:t>
            </a:r>
            <a:endParaRPr lang="es-ES" sz="1200" b="1" i="1" dirty="0"/>
          </a:p>
        </p:txBody>
      </p:sp>
    </p:spTree>
    <p:extLst>
      <p:ext uri="{BB962C8B-B14F-4D97-AF65-F5344CB8AC3E}">
        <p14:creationId xmlns:p14="http://schemas.microsoft.com/office/powerpoint/2010/main" val="230632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990B085-1B38-E94E-8ED0-08E53041CA8A}"/>
              </a:ext>
            </a:extLst>
          </p:cNvPr>
          <p:cNvSpPr txBox="1"/>
          <p:nvPr/>
        </p:nvSpPr>
        <p:spPr>
          <a:xfrm>
            <a:off x="-15240" y="-15240"/>
            <a:ext cx="32419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Las pensiones en España, futuro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32D797-0B23-FB47-A9E1-E6D7DE998407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2"/>
              </a:rPr>
              <a:t>www.coespeweb.es</a:t>
            </a:r>
            <a:r>
              <a:rPr lang="es-ES" sz="1200" b="1" i="1" dirty="0">
                <a:hlinkClick r:id="rId2"/>
              </a:rPr>
              <a:t> </a:t>
            </a:r>
            <a:endParaRPr lang="es-ES" sz="1200" b="1" i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216967-D1FA-804A-8E8F-1A2679D35259}"/>
              </a:ext>
            </a:extLst>
          </p:cNvPr>
          <p:cNvSpPr txBox="1"/>
          <p:nvPr/>
        </p:nvSpPr>
        <p:spPr>
          <a:xfrm>
            <a:off x="342900" y="512356"/>
            <a:ext cx="11506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/>
              <a:t>Partir de la realidad financiera </a:t>
            </a:r>
            <a:r>
              <a:rPr lang="es-ES" sz="2800" dirty="0">
                <a:sym typeface="Wingdings" pitchFamily="2" charset="2"/>
              </a:rPr>
              <a:t>....</a:t>
            </a:r>
            <a:endParaRPr lang="es-ES" sz="2800" baseline="30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1F7C437-7777-2B4E-A8C6-F342FD5F32E7}"/>
              </a:ext>
            </a:extLst>
          </p:cNvPr>
          <p:cNvSpPr txBox="1"/>
          <p:nvPr/>
        </p:nvSpPr>
        <p:spPr>
          <a:xfrm>
            <a:off x="342900" y="1086939"/>
            <a:ext cx="11224259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dirty="0"/>
              <a:t>A saber: tarifas planas empresariales, complementos de mínimos, pensiones no contributivas, etc..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Hasta 1994 toda la sanidad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Informe tribunal de cuentas de 2020 que calcula en </a:t>
            </a:r>
            <a:r>
              <a:rPr lang="es-ES" sz="2400" b="1" dirty="0"/>
              <a:t>103.690</a:t>
            </a:r>
            <a:r>
              <a:rPr lang="es-ES" sz="2400" dirty="0"/>
              <a:t> millones los gastos impropios entre 1989 y 2013.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Estudio de Comisiones Obreras que calcula en más de </a:t>
            </a:r>
            <a:r>
              <a:rPr lang="es-ES" sz="2400" b="1" dirty="0"/>
              <a:t>500.000</a:t>
            </a:r>
            <a:r>
              <a:rPr lang="es-ES" sz="2400" dirty="0"/>
              <a:t> millones los gastos impropios desde 1967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Declaraciones del ministro </a:t>
            </a:r>
            <a:r>
              <a:rPr lang="es-ES" sz="2400" dirty="0" err="1"/>
              <a:t>Escrivà</a:t>
            </a:r>
            <a:r>
              <a:rPr lang="es-ES" sz="2400" dirty="0"/>
              <a:t> calculándolos actualmente en más de </a:t>
            </a:r>
            <a:r>
              <a:rPr lang="es-ES" sz="2400" b="1" dirty="0"/>
              <a:t>23.000</a:t>
            </a:r>
            <a:r>
              <a:rPr lang="es-ES" sz="2400" dirty="0"/>
              <a:t> millones anuales.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/>
              <a:t>Artículo 109 </a:t>
            </a:r>
            <a:r>
              <a:rPr lang="es-ES" sz="2400" dirty="0"/>
              <a:t>de la Ley General de la Seguridad Social: En caso de necesidad el Estado </a:t>
            </a:r>
            <a:r>
              <a:rPr lang="es-ES" sz="2400" b="1" dirty="0"/>
              <a:t>aportará (no prestará) </a:t>
            </a:r>
            <a:r>
              <a:rPr lang="es-ES" sz="2400" dirty="0"/>
              <a:t>la cuantía necesaria para el equilibrio financiero de las cuentas de la S/S.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0E09252-5C1E-164B-B46D-3E0FF882ED3F}"/>
              </a:ext>
            </a:extLst>
          </p:cNvPr>
          <p:cNvSpPr txBox="1"/>
          <p:nvPr/>
        </p:nvSpPr>
        <p:spPr>
          <a:xfrm>
            <a:off x="342899" y="5666510"/>
            <a:ext cx="1122425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s-ES" sz="2800" dirty="0"/>
              <a:t>En resumen: </a:t>
            </a:r>
            <a:r>
              <a:rPr lang="es-ES" sz="2800" b="1" dirty="0"/>
              <a:t>Las cuentas de la S/S han contado, cuentan y, actuando consecuentemente, contarán con suficiencia financiera e incluso superávit.</a:t>
            </a:r>
          </a:p>
        </p:txBody>
      </p:sp>
    </p:spTree>
    <p:extLst>
      <p:ext uri="{BB962C8B-B14F-4D97-AF65-F5344CB8AC3E}">
        <p14:creationId xmlns:p14="http://schemas.microsoft.com/office/powerpoint/2010/main" val="131392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312A087-BFC7-D24A-A670-87D50D25919E}"/>
              </a:ext>
            </a:extLst>
          </p:cNvPr>
          <p:cNvSpPr txBox="1"/>
          <p:nvPr/>
        </p:nvSpPr>
        <p:spPr>
          <a:xfrm>
            <a:off x="115464" y="472993"/>
            <a:ext cx="1188840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/>
              <a:t>Hay que aumentar los ingresos del sistema (“</a:t>
            </a:r>
            <a:r>
              <a:rPr lang="es-ES" sz="2800" b="1" dirty="0" err="1"/>
              <a:t>baby</a:t>
            </a:r>
            <a:r>
              <a:rPr lang="es-ES" sz="2800" b="1" dirty="0"/>
              <a:t> boom</a:t>
            </a:r>
            <a:r>
              <a:rPr lang="es-ES" sz="2800" dirty="0"/>
              <a:t>”, mantenimiento cuantía y financiación pensiones)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525F7D-511A-D14E-9008-8712EDAE59AE}"/>
              </a:ext>
            </a:extLst>
          </p:cNvPr>
          <p:cNvSpPr txBox="1"/>
          <p:nvPr/>
        </p:nvSpPr>
        <p:spPr>
          <a:xfrm>
            <a:off x="-15240" y="-15240"/>
            <a:ext cx="32419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Las pensiones en España, futuro</a:t>
            </a:r>
          </a:p>
        </p:txBody>
      </p:sp>
      <p:pic>
        <p:nvPicPr>
          <p:cNvPr id="8" name="Imagen 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673D0ABF-FC69-0145-83C6-067FFAB69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72" y="1546001"/>
            <a:ext cx="7624621" cy="497706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D2EBAA6-3B66-0E46-AE15-58C097B259D9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3"/>
              </a:rPr>
              <a:t>www.coespeweb.es</a:t>
            </a:r>
            <a:r>
              <a:rPr lang="es-ES" sz="1200" b="1" i="1" dirty="0">
                <a:hlinkClick r:id="rId3"/>
              </a:rPr>
              <a:t> </a:t>
            </a:r>
            <a:endParaRPr lang="es-ES" sz="1200" b="1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B44F879-BBA6-AE4A-B023-AD2280FD336C}"/>
              </a:ext>
            </a:extLst>
          </p:cNvPr>
          <p:cNvSpPr txBox="1"/>
          <p:nvPr/>
        </p:nvSpPr>
        <p:spPr>
          <a:xfrm>
            <a:off x="8808681" y="6577370"/>
            <a:ext cx="340651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/>
              <a:t>Fuente: INE y elaboración propia a partir datos S/S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298850-D75B-2549-864B-84E446A45B66}"/>
              </a:ext>
            </a:extLst>
          </p:cNvPr>
          <p:cNvSpPr txBox="1"/>
          <p:nvPr/>
        </p:nvSpPr>
        <p:spPr>
          <a:xfrm>
            <a:off x="8597361" y="1546001"/>
            <a:ext cx="3406509" cy="4401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800" dirty="0"/>
              <a:t>A falta de ”accidentes” demográficos, disminuirá la población activa respecto de la pensionista, al menos, hasta la década de los 50. Después disminuirá</a:t>
            </a:r>
          </a:p>
        </p:txBody>
      </p:sp>
    </p:spTree>
    <p:extLst>
      <p:ext uri="{BB962C8B-B14F-4D97-AF65-F5344CB8AC3E}">
        <p14:creationId xmlns:p14="http://schemas.microsoft.com/office/powerpoint/2010/main" val="357930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C10D3E5-5CB5-0A43-ADF5-521951A8DEB6}"/>
              </a:ext>
            </a:extLst>
          </p:cNvPr>
          <p:cNvSpPr txBox="1"/>
          <p:nvPr/>
        </p:nvSpPr>
        <p:spPr>
          <a:xfrm>
            <a:off x="115464" y="499996"/>
            <a:ext cx="1188840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/>
              <a:t>Hay que aumentar los ingresos del sistema (“</a:t>
            </a:r>
            <a:r>
              <a:rPr lang="es-ES" sz="2800" b="1" dirty="0" err="1"/>
              <a:t>baby</a:t>
            </a:r>
            <a:r>
              <a:rPr lang="es-ES" sz="2800" b="1" dirty="0"/>
              <a:t> boom</a:t>
            </a:r>
            <a:r>
              <a:rPr lang="es-ES" sz="2800" dirty="0"/>
              <a:t>”, mantenimiento cuantía y financiación pensiones)</a:t>
            </a:r>
          </a:p>
        </p:txBody>
      </p:sp>
      <p:pic>
        <p:nvPicPr>
          <p:cNvPr id="6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0D6EC0A2-0BC9-3E46-A551-85D34CAE2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4" y="1600007"/>
            <a:ext cx="5828137" cy="492008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0205FF-7AAF-364B-B8A7-B49D0C1CE5CC}"/>
              </a:ext>
            </a:extLst>
          </p:cNvPr>
          <p:cNvSpPr txBox="1"/>
          <p:nvPr/>
        </p:nvSpPr>
        <p:spPr>
          <a:xfrm>
            <a:off x="6248400" y="1659606"/>
            <a:ext cx="5769324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800" dirty="0"/>
              <a:t>Para mantener la tasa de ”reemplazo” de las pensiones (72,9% bruta en 2019  </a:t>
            </a:r>
            <a:r>
              <a:rPr lang="es-ES" sz="2800" i="1" dirty="0"/>
              <a:t>“</a:t>
            </a:r>
            <a:r>
              <a:rPr lang="es-ES" sz="2800" i="1" dirty="0" err="1"/>
              <a:t>Pensios</a:t>
            </a:r>
            <a:r>
              <a:rPr lang="es-ES" sz="2800" i="1" dirty="0"/>
              <a:t> at </a:t>
            </a:r>
            <a:r>
              <a:rPr lang="es-ES" sz="2800" i="1" dirty="0" err="1"/>
              <a:t>glance</a:t>
            </a:r>
            <a:r>
              <a:rPr lang="es-ES" sz="2800" i="1" dirty="0"/>
              <a:t>. OCDE 2019”), </a:t>
            </a:r>
            <a:r>
              <a:rPr lang="es-ES" sz="2800" dirty="0"/>
              <a:t>hay que seguir aumentando los ingresos del sistema los </a:t>
            </a:r>
            <a:r>
              <a:rPr lang="es-ES" sz="2800" b="1" dirty="0"/>
              <a:t>próximos 20 años una media del 3,5-4% </a:t>
            </a:r>
            <a:r>
              <a:rPr lang="es-ES" sz="2800" dirty="0"/>
              <a:t>fruto de un aumento del 1-1,5% en el número de pensionistas (</a:t>
            </a:r>
            <a:r>
              <a:rPr lang="es-ES" sz="2800" dirty="0" err="1"/>
              <a:t>baby</a:t>
            </a:r>
            <a:r>
              <a:rPr lang="es-ES" sz="2800" dirty="0"/>
              <a:t> boom) y un 2-2,5% de mejores pensiones (fruto de largas carreras de cotización), aparte de la inflación.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D8FB50-B022-B74A-AD60-7FDFB4B121F2}"/>
              </a:ext>
            </a:extLst>
          </p:cNvPr>
          <p:cNvSpPr txBox="1"/>
          <p:nvPr/>
        </p:nvSpPr>
        <p:spPr>
          <a:xfrm>
            <a:off x="8808681" y="6577370"/>
            <a:ext cx="340651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/>
              <a:t>Fuente: INE y elaboración propia a partir datos S/S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DBE4CA9-DC99-6B47-B7B9-A9837245BAC8}"/>
              </a:ext>
            </a:extLst>
          </p:cNvPr>
          <p:cNvSpPr txBox="1"/>
          <p:nvPr/>
        </p:nvSpPr>
        <p:spPr>
          <a:xfrm>
            <a:off x="-15240" y="-15240"/>
            <a:ext cx="32419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Las pensiones en España, futuro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66AF5BC-C137-3A4C-99AA-91FA7E7367FB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3"/>
              </a:rPr>
              <a:t>www.coespeweb.es</a:t>
            </a:r>
            <a:r>
              <a:rPr lang="es-ES" sz="1200" b="1" i="1" dirty="0">
                <a:hlinkClick r:id="rId3"/>
              </a:rPr>
              <a:t> </a:t>
            </a:r>
            <a:endParaRPr lang="es-ES" sz="1200" b="1" i="1" dirty="0"/>
          </a:p>
        </p:txBody>
      </p:sp>
    </p:spTree>
    <p:extLst>
      <p:ext uri="{BB962C8B-B14F-4D97-AF65-F5344CB8AC3E}">
        <p14:creationId xmlns:p14="http://schemas.microsoft.com/office/powerpoint/2010/main" val="76958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BDAECEA-7D22-D84D-9515-0D8C85E310A6}"/>
              </a:ext>
            </a:extLst>
          </p:cNvPr>
          <p:cNvSpPr txBox="1"/>
          <p:nvPr/>
        </p:nvSpPr>
        <p:spPr>
          <a:xfrm>
            <a:off x="233916" y="407010"/>
            <a:ext cx="1169900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/>
              <a:t>Hay que aumentar los ingresos del sistema (“</a:t>
            </a:r>
            <a:r>
              <a:rPr lang="es-ES" sz="2800" b="1" dirty="0" err="1"/>
              <a:t>baby</a:t>
            </a:r>
            <a:r>
              <a:rPr lang="es-ES" sz="2800" b="1" dirty="0"/>
              <a:t> boom</a:t>
            </a:r>
            <a:r>
              <a:rPr lang="es-ES" sz="2800" dirty="0"/>
              <a:t>”, mantenimiento cuantía y financiación pensiones)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D2439-BB8A-5045-999D-5EB83637F93F}"/>
              </a:ext>
            </a:extLst>
          </p:cNvPr>
          <p:cNvSpPr txBox="1"/>
          <p:nvPr/>
        </p:nvSpPr>
        <p:spPr>
          <a:xfrm>
            <a:off x="-15240" y="-15240"/>
            <a:ext cx="32419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Las pensiones en España, futuro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652B9B-597F-3045-B966-7B3316C8DED7}"/>
              </a:ext>
            </a:extLst>
          </p:cNvPr>
          <p:cNvSpPr txBox="1"/>
          <p:nvPr/>
        </p:nvSpPr>
        <p:spPr>
          <a:xfrm>
            <a:off x="233916" y="1517632"/>
            <a:ext cx="11699004" cy="42780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400" b="1" dirty="0"/>
              <a:t>¿Cómo aumentar los ingresos del sistema? (Un mínimo de 6-7.000 millones de € anuales necesarios para mantener su capacidad adquisitiva o un 3,5-4% de incremento anual)</a:t>
            </a:r>
          </a:p>
          <a:p>
            <a:pPr algn="l"/>
            <a:endParaRPr lang="es-ES" sz="800" dirty="0"/>
          </a:p>
          <a:p>
            <a:pPr algn="l"/>
            <a:r>
              <a:rPr lang="es-ES" sz="2400" dirty="0"/>
              <a:t>Aumentando las cotizaciones.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i="1" dirty="0"/>
              <a:t>En 2024, subida por 10 años de las cotizaciones de un </a:t>
            </a:r>
            <a:r>
              <a:rPr lang="es-ES" sz="2400" b="1" i="1" dirty="0"/>
              <a:t>0,1%</a:t>
            </a:r>
            <a:r>
              <a:rPr lang="es-ES" sz="2400" i="1" dirty="0"/>
              <a:t> (4,80%) a trabajadores/as y de </a:t>
            </a:r>
            <a:r>
              <a:rPr lang="es-ES" sz="2400" b="1" i="1" dirty="0"/>
              <a:t>0,5%</a:t>
            </a:r>
            <a:r>
              <a:rPr lang="es-ES" sz="2400" i="1" dirty="0"/>
              <a:t> a empresas (24,10%). Supondrá unos </a:t>
            </a:r>
            <a:r>
              <a:rPr lang="es-ES" sz="2400" b="1" i="1" dirty="0"/>
              <a:t>3.200</a:t>
            </a:r>
            <a:r>
              <a:rPr lang="es-ES" sz="2400" i="1" dirty="0"/>
              <a:t> millones de € anuales </a:t>
            </a:r>
            <a:r>
              <a:rPr lang="es-ES" sz="2400" i="1" baseline="30000" dirty="0"/>
              <a:t>(1)</a:t>
            </a:r>
            <a:r>
              <a:rPr lang="es-ES" sz="2400" i="1" dirty="0"/>
              <a:t> </a:t>
            </a:r>
            <a:r>
              <a:rPr lang="es-ES" sz="2400" i="1" dirty="0">
                <a:sym typeface="Wingdings" pitchFamily="2" charset="2"/>
              </a:rPr>
              <a:t> </a:t>
            </a:r>
            <a:r>
              <a:rPr lang="es-ES" sz="2400" b="1" i="1" dirty="0">
                <a:sym typeface="Wingdings" pitchFamily="2" charset="2"/>
              </a:rPr>
              <a:t>Factor de equidad intergeneracional. </a:t>
            </a:r>
            <a:r>
              <a:rPr lang="es-ES" sz="2400" i="1" dirty="0">
                <a:sym typeface="Wingdings" pitchFamily="2" charset="2"/>
              </a:rPr>
              <a:t>¡INSUFICIENTE!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dirty="0">
                <a:sym typeface="Wingdings" pitchFamily="2" charset="2"/>
              </a:rPr>
              <a:t>“</a:t>
            </a:r>
            <a:r>
              <a:rPr lang="es-ES" sz="2400" b="1" dirty="0" err="1">
                <a:sym typeface="Wingdings" pitchFamily="2" charset="2"/>
              </a:rPr>
              <a:t>Destopando</a:t>
            </a:r>
            <a:r>
              <a:rPr lang="es-ES" sz="2400" dirty="0">
                <a:sym typeface="Wingdings" pitchFamily="2" charset="2"/>
              </a:rPr>
              <a:t>” las cotizaciones sociales (año 2022: 4.139,40€). Supondría unos </a:t>
            </a:r>
            <a:r>
              <a:rPr lang="es-ES" sz="2400" b="1" dirty="0">
                <a:sym typeface="Wingdings" pitchFamily="2" charset="2"/>
              </a:rPr>
              <a:t>9.700</a:t>
            </a:r>
            <a:r>
              <a:rPr lang="es-ES" sz="2400" b="1" baseline="30000" dirty="0">
                <a:sym typeface="Wingdings" pitchFamily="2" charset="2"/>
              </a:rPr>
              <a:t>(2)</a:t>
            </a:r>
            <a:r>
              <a:rPr lang="es-ES" sz="2400" dirty="0">
                <a:sym typeface="Wingdings" pitchFamily="2" charset="2"/>
              </a:rPr>
              <a:t> millones de € anuales. (debería de ir acompañada de aumento proporcional corregido de pensiones máximas.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1" dirty="0">
                <a:sym typeface="Wingdings" pitchFamily="2" charset="2"/>
              </a:rPr>
              <a:t>Aumentando los salarios</a:t>
            </a:r>
            <a:r>
              <a:rPr lang="es-ES" sz="2400" dirty="0">
                <a:sym typeface="Wingdings" pitchFamily="2" charset="2"/>
              </a:rPr>
              <a:t>. Cada aumento del 1% en el </a:t>
            </a:r>
            <a:r>
              <a:rPr lang="es-ES" sz="2400" b="1" dirty="0">
                <a:sym typeface="Wingdings" pitchFamily="2" charset="2"/>
              </a:rPr>
              <a:t>SMN</a:t>
            </a:r>
            <a:r>
              <a:rPr lang="es-ES" sz="2400" dirty="0">
                <a:sym typeface="Wingdings" pitchFamily="2" charset="2"/>
              </a:rPr>
              <a:t> suponen </a:t>
            </a:r>
            <a:r>
              <a:rPr lang="es-ES" sz="2400" b="1" dirty="0">
                <a:sym typeface="Wingdings" pitchFamily="2" charset="2"/>
              </a:rPr>
              <a:t>1.500</a:t>
            </a:r>
            <a:r>
              <a:rPr lang="es-ES" sz="2400" dirty="0">
                <a:sym typeface="Wingdings" pitchFamily="2" charset="2"/>
              </a:rPr>
              <a:t> millones de aumento cotizaciones.</a:t>
            </a:r>
            <a:r>
              <a:rPr lang="es-ES" sz="2400" baseline="30000" dirty="0">
                <a:sym typeface="Wingdings" pitchFamily="2" charset="2"/>
              </a:rPr>
              <a:t>(3)  </a:t>
            </a:r>
            <a:r>
              <a:rPr lang="es-ES" sz="2400" dirty="0">
                <a:sym typeface="Wingdings" pitchFamily="2" charset="2"/>
              </a:rPr>
              <a:t>Cada 100€ aumento SMI suponen </a:t>
            </a:r>
            <a:r>
              <a:rPr lang="es-ES" sz="2400" b="1" dirty="0">
                <a:sym typeface="Wingdings" pitchFamily="2" charset="2"/>
              </a:rPr>
              <a:t>600</a:t>
            </a:r>
            <a:r>
              <a:rPr lang="es-ES" sz="2400" dirty="0">
                <a:sym typeface="Wingdings" pitchFamily="2" charset="2"/>
              </a:rPr>
              <a:t> millones anuales.</a:t>
            </a:r>
            <a:endParaRPr lang="es-ES" sz="2400" baseline="30000" dirty="0">
              <a:sym typeface="Wingdings" pitchFamily="2" charset="2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499F4B-D0A8-124F-85CB-D0DB229211F0}"/>
              </a:ext>
            </a:extLst>
          </p:cNvPr>
          <p:cNvSpPr txBox="1"/>
          <p:nvPr/>
        </p:nvSpPr>
        <p:spPr>
          <a:xfrm>
            <a:off x="944880" y="6091535"/>
            <a:ext cx="1124712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sz="1200" b="0" i="0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(1)</a:t>
            </a:r>
            <a:r>
              <a:rPr lang="es-ES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Ley 21/2021, de 28 de diciembre, de garantía del poder adquisitivo de las pensiones y de otras medidas de refuerzo de la sostenibilidad financiera y social del sistema público de pensiones. </a:t>
            </a:r>
            <a:r>
              <a:rPr lang="es-ES" sz="1200" b="1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Nº de trabajador</a:t>
            </a:r>
            <a:r>
              <a:rPr lang="es-ES" sz="1200" b="1" i="1" dirty="0">
                <a:solidFill>
                  <a:srgbClr val="000000"/>
                </a:solidFill>
                <a:latin typeface="verdana" panose="020B0604030504040204" pitchFamily="34" charset="0"/>
              </a:rPr>
              <a:t>es (19.850.000) por SMN (2038€ noviembre 2021) por 0,6%</a:t>
            </a:r>
          </a:p>
          <a:p>
            <a:r>
              <a:rPr lang="es-ES" sz="12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(2) </a:t>
            </a: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</a:rPr>
              <a:t>En España hay 1.700.000 trabajadores que declaran ingresos mensuales superiores a 4100€ mensuales</a:t>
            </a:r>
          </a:p>
          <a:p>
            <a:r>
              <a:rPr lang="es-ES" sz="12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(3) </a:t>
            </a: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</a:rPr>
              <a:t>Importancia regulación mercado laboral y política migratoria</a:t>
            </a:r>
            <a:r>
              <a:rPr lang="es-ES" sz="1200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  <a:endParaRPr lang="es-ES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AF61A46-E095-0E49-9E73-2444FB854539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>
                <a:hlinkClick r:id="rId2"/>
              </a:rPr>
              <a:t>www.coespeweb.es </a:t>
            </a:r>
            <a:endParaRPr lang="es-ES" sz="1200" b="1" i="1" dirty="0"/>
          </a:p>
        </p:txBody>
      </p:sp>
    </p:spTree>
    <p:extLst>
      <p:ext uri="{BB962C8B-B14F-4D97-AF65-F5344CB8AC3E}">
        <p14:creationId xmlns:p14="http://schemas.microsoft.com/office/powerpoint/2010/main" val="211306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981FDCC-433C-8245-9FA6-5E9A6AA60FEE}"/>
              </a:ext>
            </a:extLst>
          </p:cNvPr>
          <p:cNvSpPr txBox="1"/>
          <p:nvPr/>
        </p:nvSpPr>
        <p:spPr>
          <a:xfrm>
            <a:off x="193964" y="407011"/>
            <a:ext cx="11738956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/>
              <a:t>Hay que aumentar los ingresos del sistema (“</a:t>
            </a:r>
            <a:r>
              <a:rPr lang="es-ES" sz="2800" b="1" dirty="0" err="1"/>
              <a:t>baby</a:t>
            </a:r>
            <a:r>
              <a:rPr lang="es-ES" sz="2800" b="1" dirty="0"/>
              <a:t> boom</a:t>
            </a:r>
            <a:r>
              <a:rPr lang="es-ES" sz="2800" dirty="0"/>
              <a:t>”, mantenimiento cuantía y financiación pensiones)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D07D83-F51E-554C-8848-FB663669C03D}"/>
              </a:ext>
            </a:extLst>
          </p:cNvPr>
          <p:cNvSpPr txBox="1"/>
          <p:nvPr/>
        </p:nvSpPr>
        <p:spPr>
          <a:xfrm>
            <a:off x="193964" y="1517634"/>
            <a:ext cx="11738956" cy="50167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400" b="1" dirty="0"/>
              <a:t>¿Cómo aumentar los ingresos del sistema? (Un mínimo de 6-7.000 millones de € anuales necesarios para mantener su capacidad adquisitiva o un 3,5-4% de incremento anual)</a:t>
            </a:r>
          </a:p>
          <a:p>
            <a:pPr algn="l"/>
            <a:endParaRPr lang="es-ES" sz="800" dirty="0"/>
          </a:p>
          <a:p>
            <a:pPr algn="l"/>
            <a:r>
              <a:rPr lang="es-ES" sz="2400" dirty="0"/>
              <a:t>Aumentando las cotizaciones.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1" dirty="0">
                <a:sym typeface="Wingdings" pitchFamily="2" charset="2"/>
              </a:rPr>
              <a:t>Aumentando el nº de trabajadores.</a:t>
            </a:r>
            <a:r>
              <a:rPr lang="es-ES" sz="2400" dirty="0">
                <a:sym typeface="Wingdings" pitchFamily="2" charset="2"/>
              </a:rPr>
              <a:t> Cada 120.000 trabajadores más suponen unos </a:t>
            </a:r>
            <a:r>
              <a:rPr lang="es-ES" sz="2400" b="1" dirty="0">
                <a:sym typeface="Wingdings" pitchFamily="2" charset="2"/>
              </a:rPr>
              <a:t>1000</a:t>
            </a:r>
            <a:r>
              <a:rPr lang="es-ES" sz="2400" dirty="0">
                <a:sym typeface="Wingdings" pitchFamily="2" charset="2"/>
              </a:rPr>
              <a:t> millones de € de aumento de cotizaciones </a:t>
            </a:r>
            <a:r>
              <a:rPr lang="es-ES" sz="2400" baseline="30000" dirty="0">
                <a:sym typeface="Wingdings" pitchFamily="2" charset="2"/>
              </a:rPr>
              <a:t>(3)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dirty="0">
                <a:sym typeface="Wingdings" pitchFamily="2" charset="2"/>
              </a:rPr>
              <a:t>Aumentando la productividad del trabajo. Importancia del modelo productivo.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ym typeface="Wingdings" pitchFamily="2" charset="2"/>
              </a:rPr>
              <a:t>Acercando la </a:t>
            </a:r>
            <a:r>
              <a:rPr lang="es-ES" sz="2400" b="1" dirty="0">
                <a:sym typeface="Wingdings" pitchFamily="2" charset="2"/>
              </a:rPr>
              <a:t>recaudación fiscal </a:t>
            </a:r>
            <a:r>
              <a:rPr lang="es-ES" sz="2400" dirty="0">
                <a:sym typeface="Wingdings" pitchFamily="2" charset="2"/>
              </a:rPr>
              <a:t>a la  media europea. (España: 35,4% del PIB / Eurozona:41,6% / -6,2%). Cada 1% supone dejar de recaudar </a:t>
            </a:r>
            <a:r>
              <a:rPr lang="es-ES" sz="2400" b="1" dirty="0">
                <a:sym typeface="Wingdings" pitchFamily="2" charset="2"/>
              </a:rPr>
              <a:t>12.000</a:t>
            </a:r>
            <a:r>
              <a:rPr lang="es-ES" sz="2400" dirty="0">
                <a:sym typeface="Wingdings" pitchFamily="2" charset="2"/>
              </a:rPr>
              <a:t> millones de € entre toda clase de impuestos, cotizaciones y tasas. Y reduciendo el fraude fiscal actual.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ym typeface="Wingdings" pitchFamily="2" charset="2"/>
              </a:rPr>
              <a:t>Reduciendo la economía sumergida </a:t>
            </a:r>
            <a:r>
              <a:rPr lang="es-ES" sz="2400" dirty="0">
                <a:sym typeface="Wingdings" pitchFamily="2" charset="2"/>
              </a:rPr>
              <a:t>que se calcula en un +22% del PIB. Por cada punto del PIB recuperado serían </a:t>
            </a:r>
            <a:r>
              <a:rPr lang="es-ES" sz="2400" b="1" dirty="0">
                <a:sym typeface="Wingdings" pitchFamily="2" charset="2"/>
              </a:rPr>
              <a:t>1.300</a:t>
            </a:r>
            <a:r>
              <a:rPr lang="es-ES" sz="2400" dirty="0">
                <a:sym typeface="Wingdings" pitchFamily="2" charset="2"/>
              </a:rPr>
              <a:t> millones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ym typeface="Wingdings" pitchFamily="2" charset="2"/>
              </a:rPr>
              <a:t>Dedicando más % del PIB a pensiones </a:t>
            </a:r>
            <a:r>
              <a:rPr lang="es-ES" sz="2400" dirty="0">
                <a:sym typeface="Wingdings" pitchFamily="2" charset="2"/>
                <a:hlinkClick r:id="rId2" action="ppaction://hlinksldjump"/>
              </a:rPr>
              <a:t>(hoy España 12%, Francia e Italia &gt;15%) </a:t>
            </a:r>
            <a:r>
              <a:rPr lang="es-ES" sz="2400" dirty="0">
                <a:sym typeface="Wingdings" pitchFamily="2" charset="2"/>
              </a:rPr>
              <a:t>Cada punto son </a:t>
            </a:r>
            <a:r>
              <a:rPr lang="es-ES" sz="2400" b="1" dirty="0">
                <a:sym typeface="Wingdings" pitchFamily="2" charset="2"/>
              </a:rPr>
              <a:t>12.000</a:t>
            </a:r>
            <a:r>
              <a:rPr lang="es-ES" sz="2400" dirty="0">
                <a:sym typeface="Wingdings" pitchFamily="2" charset="2"/>
              </a:rPr>
              <a:t> millones €</a:t>
            </a:r>
            <a:endParaRPr lang="es-ES" sz="2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6C2C4D0-1999-B649-8CDD-7E632C10D04A}"/>
              </a:ext>
            </a:extLst>
          </p:cNvPr>
          <p:cNvSpPr txBox="1"/>
          <p:nvPr/>
        </p:nvSpPr>
        <p:spPr>
          <a:xfrm>
            <a:off x="-15240" y="-15240"/>
            <a:ext cx="32419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Las pensiones en España, futuro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F3B8D0-73C7-FD4C-8F57-11E928464D86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>
                <a:hlinkClick r:id="rId3"/>
              </a:rPr>
              <a:t>www.coespeweb.es </a:t>
            </a:r>
            <a:endParaRPr lang="es-ES" sz="1200" b="1" i="1" dirty="0"/>
          </a:p>
        </p:txBody>
      </p:sp>
    </p:spTree>
    <p:extLst>
      <p:ext uri="{BB962C8B-B14F-4D97-AF65-F5344CB8AC3E}">
        <p14:creationId xmlns:p14="http://schemas.microsoft.com/office/powerpoint/2010/main" val="10145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D068F79-D20C-CC48-A982-B4C39002E1E8}"/>
              </a:ext>
            </a:extLst>
          </p:cNvPr>
          <p:cNvSpPr txBox="1"/>
          <p:nvPr/>
        </p:nvSpPr>
        <p:spPr>
          <a:xfrm>
            <a:off x="944880" y="6091535"/>
            <a:ext cx="1124712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sz="1200" b="0" i="0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(1)</a:t>
            </a:r>
            <a:r>
              <a:rPr lang="es-ES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Ley 21/2021, de 28 de diciembre, de garantía del poder adquisitivo de las pensiones y de otras medidas de refuerzo de la sostenibilidad financiera y social del sistema público de pensiones. </a:t>
            </a:r>
            <a:r>
              <a:rPr lang="es-ES" sz="1200" b="1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Nº de trabajador</a:t>
            </a:r>
            <a:r>
              <a:rPr lang="es-ES" sz="1200" b="1" i="1" dirty="0">
                <a:solidFill>
                  <a:srgbClr val="000000"/>
                </a:solidFill>
                <a:latin typeface="verdana" panose="020B0604030504040204" pitchFamily="34" charset="0"/>
              </a:rPr>
              <a:t>es (19.850.000) por SMN (2038€ noviembre 2021) por 0,6%</a:t>
            </a:r>
          </a:p>
          <a:p>
            <a:r>
              <a:rPr lang="es-ES" sz="12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(2) </a:t>
            </a: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</a:rPr>
              <a:t>En España hay 1.700.000 trabajadores que declaran ingresos mensuales superiores a 4100€ mensuales</a:t>
            </a:r>
          </a:p>
          <a:p>
            <a:r>
              <a:rPr lang="es-ES" sz="12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(3) </a:t>
            </a: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</a:rPr>
              <a:t>Importancia regulación mercado laboral y política migratoria. Cada 100€ que suba el SMI son 705 millones € Cotizaciones.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003C1B-4455-D24A-BFDA-672818698159}"/>
              </a:ext>
            </a:extLst>
          </p:cNvPr>
          <p:cNvSpPr txBox="1"/>
          <p:nvPr/>
        </p:nvSpPr>
        <p:spPr>
          <a:xfrm>
            <a:off x="157956" y="1113554"/>
            <a:ext cx="11726909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800" dirty="0"/>
              <a:t>consolida la jubilación a los 67 años.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800" dirty="0">
                <a:hlinkClick r:id="rId2"/>
              </a:rPr>
              <a:t>castiga la jubilación anticipada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800" dirty="0">
                <a:hlinkClick r:id="rId2"/>
              </a:rPr>
              <a:t>incentiva la prolongación de la vida laboral más allá de la edad legal.</a:t>
            </a:r>
            <a:r>
              <a:rPr lang="es-ES" sz="2800" baseline="30000" dirty="0">
                <a:hlinkClick r:id="rId2"/>
              </a:rPr>
              <a:t>(</a:t>
            </a:r>
            <a:r>
              <a:rPr lang="es-ES" sz="2800" baseline="30000" dirty="0"/>
              <a:t>1)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8B68989-DDE4-2C4B-96DC-8A2431597405}"/>
              </a:ext>
            </a:extLst>
          </p:cNvPr>
          <p:cNvSpPr txBox="1"/>
          <p:nvPr/>
        </p:nvSpPr>
        <p:spPr>
          <a:xfrm>
            <a:off x="-15240" y="-15240"/>
            <a:ext cx="32419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Las pensiones en España, futuro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6A15AD-47C2-594C-8E37-E72DC5C36F42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>
                <a:hlinkClick r:id="rId3"/>
              </a:rPr>
              <a:t>www.coespeweb.es </a:t>
            </a:r>
            <a:endParaRPr lang="es-ES" sz="1200" b="1" i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758CFB6-2970-7042-B30E-C1FDBCC66EF9}"/>
              </a:ext>
            </a:extLst>
          </p:cNvPr>
          <p:cNvSpPr txBox="1"/>
          <p:nvPr/>
        </p:nvSpPr>
        <p:spPr>
          <a:xfrm>
            <a:off x="157956" y="543117"/>
            <a:ext cx="1177496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s-ES" sz="2800" dirty="0"/>
              <a:t>Por la vía contraria, el</a:t>
            </a:r>
            <a:r>
              <a:rPr lang="es-ES" sz="2800" b="1" dirty="0"/>
              <a:t> GOBIERNO </a:t>
            </a:r>
            <a:r>
              <a:rPr lang="es-ES" sz="2800" dirty="0"/>
              <a:t>impone también  recorte de gastos.</a:t>
            </a:r>
          </a:p>
        </p:txBody>
      </p:sp>
      <p:pic>
        <p:nvPicPr>
          <p:cNvPr id="14" name="Imagen 13" descr="Tabla&#10;&#10;Descripción generada automáticamente">
            <a:extLst>
              <a:ext uri="{FF2B5EF4-FFF2-40B4-BE49-F238E27FC236}">
                <a16:creationId xmlns:a16="http://schemas.microsoft.com/office/drawing/2014/main" id="{C8876F99-208D-1143-B721-457BA22CE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56" y="2545767"/>
            <a:ext cx="11774964" cy="35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26DC892-8596-A148-B8EE-6A59B47C95E9}"/>
              </a:ext>
            </a:extLst>
          </p:cNvPr>
          <p:cNvSpPr txBox="1"/>
          <p:nvPr/>
        </p:nvSpPr>
        <p:spPr>
          <a:xfrm>
            <a:off x="-15240" y="-15240"/>
            <a:ext cx="32419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Las pensiones en España, futuro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EF7294-AD4D-6349-B7E3-7A1EC466447A}"/>
              </a:ext>
            </a:extLst>
          </p:cNvPr>
          <p:cNvSpPr txBox="1"/>
          <p:nvPr/>
        </p:nvSpPr>
        <p:spPr>
          <a:xfrm>
            <a:off x="290945" y="1108465"/>
            <a:ext cx="11336709" cy="4832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dirty="0"/>
              <a:t>Hasta el año 2013 se usaba el IPC interanual de Noviembre para compensar con el IPC previsto a principios de año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dirty="0"/>
              <a:t>Entre 2014 y 2017 se utilizó el factor de sostenibilidad elaborado en 2013 (Rajoy)</a:t>
            </a:r>
            <a:r>
              <a:rPr lang="es-ES" sz="2800" dirty="0">
                <a:sym typeface="Wingdings" pitchFamily="2" charset="2"/>
              </a:rPr>
              <a:t> el famoso 0,25% que dio lugar al movimiento cívico de los pensionistas y al nacimiento de </a:t>
            </a:r>
            <a:r>
              <a:rPr lang="es-ES" sz="2800" b="1" dirty="0">
                <a:sym typeface="Wingdings" pitchFamily="2" charset="2"/>
              </a:rPr>
              <a:t>COESPE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dirty="0">
                <a:sym typeface="Wingdings" pitchFamily="2" charset="2"/>
              </a:rPr>
              <a:t>Los años 2018,2019 y 2020 (último año del PP y los dos primeros de Sánchez), se volvió a aplicar el sistema anterior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dirty="0">
                <a:sym typeface="Wingdings" pitchFamily="2" charset="2"/>
              </a:rPr>
              <a:t>Para el año 2021 ya se previó la revalorización con el </a:t>
            </a:r>
            <a:r>
              <a:rPr lang="es-ES" sz="2800" b="1" dirty="0">
                <a:sym typeface="Wingdings" pitchFamily="2" charset="2"/>
              </a:rPr>
              <a:t>IPC medio de ese año. (</a:t>
            </a:r>
            <a:r>
              <a:rPr lang="es-ES" sz="2800" dirty="0">
                <a:sym typeface="Wingdings" pitchFamily="2" charset="2"/>
              </a:rPr>
              <a:t>se coló en Ley de Presupuestos)</a:t>
            </a:r>
            <a:endParaRPr lang="es-ES" sz="2800" b="1" dirty="0">
              <a:sym typeface="Wingdings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dirty="0"/>
              <a:t>A partir del año 2022 se utilizará el IPC medio de los 12 meses anteriores a diciembre, sin “paguilla” y “revisable” cada 5 años.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5395B0-C97A-014C-9F7B-EC7D3615D4C0}"/>
              </a:ext>
            </a:extLst>
          </p:cNvPr>
          <p:cNvSpPr txBox="1"/>
          <p:nvPr/>
        </p:nvSpPr>
        <p:spPr>
          <a:xfrm>
            <a:off x="290945" y="417870"/>
            <a:ext cx="1171875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800" dirty="0"/>
              <a:t>Caso de la Revalorización de las Pensiones con el IPC  (Compromiso del Plan)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D3A678E-33A8-BD4D-BADD-1D0226E7C11D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2"/>
              </a:rPr>
              <a:t>www.coespeweb.es</a:t>
            </a:r>
            <a:r>
              <a:rPr lang="es-ES" sz="1200" b="1" i="1" dirty="0">
                <a:hlinkClick r:id="rId2"/>
              </a:rPr>
              <a:t> </a:t>
            </a:r>
            <a:endParaRPr lang="es-ES" sz="1200" b="1" i="1" dirty="0"/>
          </a:p>
        </p:txBody>
      </p:sp>
    </p:spTree>
    <p:extLst>
      <p:ext uri="{BB962C8B-B14F-4D97-AF65-F5344CB8AC3E}">
        <p14:creationId xmlns:p14="http://schemas.microsoft.com/office/powerpoint/2010/main" val="71618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40815F4-5CA0-EE4F-A3A9-CA9D8F5DCDA9}"/>
              </a:ext>
            </a:extLst>
          </p:cNvPr>
          <p:cNvSpPr txBox="1"/>
          <p:nvPr/>
        </p:nvSpPr>
        <p:spPr>
          <a:xfrm>
            <a:off x="249381" y="384761"/>
            <a:ext cx="11762509" cy="606319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/>
              <a:t>Breve Historia de la S/S. Hitos</a:t>
            </a:r>
          </a:p>
          <a:p>
            <a:endParaRPr lang="es-ES" sz="400" dirty="0"/>
          </a:p>
          <a:p>
            <a:r>
              <a:rPr lang="es-ES" b="1" dirty="0"/>
              <a:t>1905</a:t>
            </a:r>
            <a:r>
              <a:rPr lang="es-ES" dirty="0"/>
              <a:t>: Instituto Reformas Sociales</a:t>
            </a:r>
          </a:p>
          <a:p>
            <a:r>
              <a:rPr lang="es-ES" b="1" dirty="0"/>
              <a:t>1908</a:t>
            </a:r>
            <a:r>
              <a:rPr lang="es-ES" dirty="0"/>
              <a:t>: </a:t>
            </a:r>
            <a:r>
              <a:rPr lang="es-ES" b="1" dirty="0"/>
              <a:t>Instituto Nacional de Previsión </a:t>
            </a:r>
            <a:r>
              <a:rPr lang="es-ES" dirty="0">
                <a:sym typeface="Wingdings" pitchFamily="2" charset="2"/>
              </a:rPr>
              <a:t> Vigente hasta 1978</a:t>
            </a:r>
          </a:p>
          <a:p>
            <a:r>
              <a:rPr lang="es-ES" b="1" dirty="0">
                <a:sym typeface="Wingdings" pitchFamily="2" charset="2"/>
              </a:rPr>
              <a:t>1919</a:t>
            </a:r>
            <a:r>
              <a:rPr lang="es-ES" dirty="0">
                <a:sym typeface="Wingdings" pitchFamily="2" charset="2"/>
              </a:rPr>
              <a:t>: </a:t>
            </a:r>
            <a:r>
              <a:rPr lang="es-ES" b="1" dirty="0">
                <a:sym typeface="Wingdings" pitchFamily="2" charset="2"/>
              </a:rPr>
              <a:t>Retiro Obrero</a:t>
            </a:r>
          </a:p>
          <a:p>
            <a:r>
              <a:rPr lang="es-ES" b="1" dirty="0">
                <a:sym typeface="Wingdings" pitchFamily="2" charset="2"/>
              </a:rPr>
              <a:t>1931</a:t>
            </a:r>
            <a:r>
              <a:rPr lang="es-ES" dirty="0">
                <a:sym typeface="Wingdings" pitchFamily="2" charset="2"/>
              </a:rPr>
              <a:t>: Constitución República. Art.46 </a:t>
            </a:r>
            <a:r>
              <a:rPr lang="es-ES" b="1" dirty="0">
                <a:sym typeface="Wingdings" pitchFamily="2" charset="2"/>
              </a:rPr>
              <a:t>Normas: Vacaciones pagadas, Jubilación, Sanidad, 8 horas, desempleo, </a:t>
            </a:r>
            <a:r>
              <a:rPr lang="es-ES" dirty="0">
                <a:sym typeface="Wingdings" pitchFamily="2" charset="2"/>
              </a:rPr>
              <a:t>etc.. </a:t>
            </a:r>
          </a:p>
          <a:p>
            <a:r>
              <a:rPr lang="es-ES" b="1" dirty="0">
                <a:sym typeface="Wingdings" pitchFamily="2" charset="2"/>
              </a:rPr>
              <a:t>1942</a:t>
            </a:r>
            <a:r>
              <a:rPr lang="es-ES" dirty="0">
                <a:sym typeface="Wingdings" pitchFamily="2" charset="2"/>
              </a:rPr>
              <a:t>: </a:t>
            </a:r>
            <a:r>
              <a:rPr lang="es-ES" b="1" dirty="0">
                <a:sym typeface="Wingdings" pitchFamily="2" charset="2"/>
              </a:rPr>
              <a:t>S.O.V.I </a:t>
            </a:r>
            <a:r>
              <a:rPr lang="es-ES" dirty="0">
                <a:sym typeface="Wingdings" pitchFamily="2" charset="2"/>
              </a:rPr>
              <a:t>(Seguro Obligatorio de Vejez e Invalidez) hasta 1967 (Aún hay beneficiarios)</a:t>
            </a:r>
          </a:p>
          <a:p>
            <a:r>
              <a:rPr lang="es-ES" b="1" dirty="0">
                <a:sym typeface="Wingdings" pitchFamily="2" charset="2"/>
              </a:rPr>
              <a:t>1967</a:t>
            </a:r>
            <a:r>
              <a:rPr lang="es-ES" dirty="0">
                <a:sym typeface="Wingdings" pitchFamily="2" charset="2"/>
              </a:rPr>
              <a:t>: Lay General de la Seguridad Social. Sistema de </a:t>
            </a:r>
            <a:r>
              <a:rPr lang="es-ES" b="1" dirty="0">
                <a:sym typeface="Wingdings" pitchFamily="2" charset="2"/>
              </a:rPr>
              <a:t>REPARTO</a:t>
            </a:r>
            <a:r>
              <a:rPr lang="es-ES" dirty="0">
                <a:sym typeface="Wingdings" pitchFamily="2" charset="2"/>
              </a:rPr>
              <a:t>. </a:t>
            </a:r>
            <a:r>
              <a:rPr lang="es-ES" b="1" dirty="0">
                <a:sym typeface="Wingdings" pitchFamily="2" charset="2"/>
              </a:rPr>
              <a:t>Cotizaciones</a:t>
            </a:r>
            <a:r>
              <a:rPr lang="es-ES" dirty="0">
                <a:sym typeface="Wingdings" pitchFamily="2" charset="2"/>
              </a:rPr>
              <a:t>. No es universal</a:t>
            </a:r>
          </a:p>
          <a:p>
            <a:r>
              <a:rPr lang="es-ES" b="1" dirty="0">
                <a:sym typeface="Wingdings" pitchFamily="2" charset="2"/>
              </a:rPr>
              <a:t>1978</a:t>
            </a:r>
            <a:r>
              <a:rPr lang="es-ES" dirty="0">
                <a:sym typeface="Wingdings" pitchFamily="2" charset="2"/>
              </a:rPr>
              <a:t>: </a:t>
            </a:r>
            <a:r>
              <a:rPr lang="es-ES" b="1" dirty="0">
                <a:sym typeface="Wingdings" pitchFamily="2" charset="2"/>
              </a:rPr>
              <a:t>Pactos de la Moncloa </a:t>
            </a:r>
            <a:r>
              <a:rPr lang="es-ES" dirty="0">
                <a:sym typeface="Wingdings" pitchFamily="2" charset="2"/>
              </a:rPr>
              <a:t>y Constitución at. 41 y 149. Crea principales Organismos que aún operan con nombres cambiantes: </a:t>
            </a:r>
            <a:r>
              <a:rPr lang="es-ES" b="1" dirty="0">
                <a:sym typeface="Wingdings" pitchFamily="2" charset="2"/>
              </a:rPr>
              <a:t>INSS, TGSS, INSALUD, ISS, </a:t>
            </a:r>
            <a:r>
              <a:rPr lang="es-ES" b="1" dirty="0" err="1">
                <a:sym typeface="Wingdings" pitchFamily="2" charset="2"/>
              </a:rPr>
              <a:t>ISMarina</a:t>
            </a:r>
            <a:r>
              <a:rPr lang="es-ES" dirty="0">
                <a:sym typeface="Wingdings" pitchFamily="2" charset="2"/>
              </a:rPr>
              <a:t>..</a:t>
            </a:r>
          </a:p>
          <a:p>
            <a:r>
              <a:rPr lang="es-ES" b="1" dirty="0">
                <a:sym typeface="Wingdings" pitchFamily="2" charset="2"/>
              </a:rPr>
              <a:t>1986</a:t>
            </a:r>
            <a:r>
              <a:rPr lang="es-ES" dirty="0">
                <a:sym typeface="Wingdings" pitchFamily="2" charset="2"/>
              </a:rPr>
              <a:t>: </a:t>
            </a:r>
            <a:r>
              <a:rPr lang="es-ES" b="1" dirty="0">
                <a:sym typeface="Wingdings" pitchFamily="2" charset="2"/>
              </a:rPr>
              <a:t>Ley General de Sanidad</a:t>
            </a:r>
            <a:r>
              <a:rPr lang="es-ES" dirty="0">
                <a:sym typeface="Wingdings" pitchFamily="2" charset="2"/>
              </a:rPr>
              <a:t> </a:t>
            </a:r>
            <a:r>
              <a:rPr lang="es-ES" b="1" dirty="0">
                <a:sym typeface="Wingdings" pitchFamily="2" charset="2"/>
              </a:rPr>
              <a:t>Universalidad sanitaria</a:t>
            </a:r>
            <a:r>
              <a:rPr lang="es-ES" dirty="0">
                <a:sym typeface="Wingdings" pitchFamily="2" charset="2"/>
              </a:rPr>
              <a:t>. Aún depende financieramente de S/S</a:t>
            </a:r>
          </a:p>
          <a:p>
            <a:r>
              <a:rPr lang="es-ES" b="1" dirty="0">
                <a:sym typeface="Wingdings" pitchFamily="2" charset="2"/>
              </a:rPr>
              <a:t>1988: Ley de Regulación de planes y fondos de pensiones. </a:t>
            </a:r>
            <a:r>
              <a:rPr lang="es-ES" dirty="0">
                <a:sym typeface="Wingdings" pitchFamily="2" charset="2"/>
              </a:rPr>
              <a:t>Ya aparecen los planes individuales y colectivos.</a:t>
            </a:r>
            <a:endParaRPr lang="es-ES" b="1" dirty="0">
              <a:sym typeface="Wingdings" pitchFamily="2" charset="2"/>
            </a:endParaRPr>
          </a:p>
          <a:p>
            <a:r>
              <a:rPr lang="es-ES" b="1" dirty="0">
                <a:sym typeface="Wingdings" pitchFamily="2" charset="2"/>
              </a:rPr>
              <a:t>1994</a:t>
            </a:r>
            <a:r>
              <a:rPr lang="es-ES" dirty="0">
                <a:sym typeface="Wingdings" pitchFamily="2" charset="2"/>
              </a:rPr>
              <a:t>: Texto refundido de Ley General de Seguridad Social relación con el IPC, </a:t>
            </a:r>
            <a:r>
              <a:rPr lang="es-ES" b="1" dirty="0">
                <a:sym typeface="Wingdings" pitchFamily="2" charset="2"/>
              </a:rPr>
              <a:t>separación financiera y operativa </a:t>
            </a:r>
            <a:r>
              <a:rPr lang="es-ES" dirty="0">
                <a:sym typeface="Wingdings" pitchFamily="2" charset="2"/>
              </a:rPr>
              <a:t>de Sanidad y S/S</a:t>
            </a:r>
          </a:p>
          <a:p>
            <a:r>
              <a:rPr lang="es-ES" b="1" dirty="0">
                <a:sym typeface="Wingdings" pitchFamily="2" charset="2"/>
              </a:rPr>
              <a:t>1995</a:t>
            </a:r>
            <a:r>
              <a:rPr lang="es-ES" dirty="0">
                <a:sym typeface="Wingdings" pitchFamily="2" charset="2"/>
              </a:rPr>
              <a:t>: </a:t>
            </a:r>
            <a:r>
              <a:rPr lang="es-ES" b="1" dirty="0">
                <a:sym typeface="Wingdings" pitchFamily="2" charset="2"/>
              </a:rPr>
              <a:t>Pacto de Toledo</a:t>
            </a:r>
            <a:r>
              <a:rPr lang="es-ES" dirty="0">
                <a:sym typeface="Wingdings" pitchFamily="2" charset="2"/>
              </a:rPr>
              <a:t>: Sostenibilidad financiera, separación de fuentes. Objetivo reducir gasto público, asegurar financiación?, favorecer implantación pensiones complementarias.</a:t>
            </a:r>
          </a:p>
          <a:p>
            <a:r>
              <a:rPr lang="es-ES" b="1" dirty="0">
                <a:sym typeface="Wingdings" pitchFamily="2" charset="2"/>
              </a:rPr>
              <a:t>2011</a:t>
            </a:r>
            <a:r>
              <a:rPr lang="es-ES" dirty="0">
                <a:sym typeface="Wingdings" pitchFamily="2" charset="2"/>
              </a:rPr>
              <a:t>: Ley adecuación S/S edad jubilación hasta </a:t>
            </a:r>
            <a:r>
              <a:rPr lang="es-ES" b="1" dirty="0">
                <a:sym typeface="Wingdings" pitchFamily="2" charset="2"/>
              </a:rPr>
              <a:t>67 (año 2027)</a:t>
            </a:r>
            <a:r>
              <a:rPr lang="es-ES" dirty="0">
                <a:sym typeface="Wingdings" pitchFamily="2" charset="2"/>
              </a:rPr>
              <a:t> y periodo </a:t>
            </a:r>
            <a:r>
              <a:rPr lang="es-ES" b="1" dirty="0">
                <a:sym typeface="Wingdings" pitchFamily="2" charset="2"/>
              </a:rPr>
              <a:t>25</a:t>
            </a:r>
            <a:r>
              <a:rPr lang="es-ES" dirty="0">
                <a:sym typeface="Wingdings" pitchFamily="2" charset="2"/>
              </a:rPr>
              <a:t> años para cálculo pensión (año 2022) y aplicación futura del factor de sostenibilidad.</a:t>
            </a:r>
          </a:p>
          <a:p>
            <a:r>
              <a:rPr lang="es-ES" b="1" dirty="0">
                <a:sym typeface="Wingdings" pitchFamily="2" charset="2"/>
              </a:rPr>
              <a:t>2013</a:t>
            </a:r>
            <a:r>
              <a:rPr lang="es-ES" dirty="0">
                <a:sym typeface="Wingdings" pitchFamily="2" charset="2"/>
              </a:rPr>
              <a:t>: Ley reguladora </a:t>
            </a:r>
            <a:r>
              <a:rPr lang="es-ES" b="1" dirty="0">
                <a:sym typeface="Wingdings" pitchFamily="2" charset="2"/>
              </a:rPr>
              <a:t>del factor de sostenibilidad </a:t>
            </a:r>
            <a:r>
              <a:rPr lang="es-ES" dirty="0">
                <a:sym typeface="Wingdings" pitchFamily="2" charset="2"/>
              </a:rPr>
              <a:t>(nunca ha entrado en vigor) y revalorización de las pensiones (</a:t>
            </a:r>
            <a:r>
              <a:rPr lang="es-ES" b="1" dirty="0">
                <a:sym typeface="Wingdings" pitchFamily="2" charset="2"/>
              </a:rPr>
              <a:t>0,25%</a:t>
            </a:r>
            <a:r>
              <a:rPr lang="es-ES" dirty="0">
                <a:sym typeface="Wingdings" pitchFamily="2" charset="2"/>
              </a:rPr>
              <a:t>)</a:t>
            </a:r>
          </a:p>
          <a:p>
            <a:r>
              <a:rPr lang="es-ES" b="1" dirty="0">
                <a:sym typeface="Wingdings" pitchFamily="2" charset="2"/>
              </a:rPr>
              <a:t>2015</a:t>
            </a:r>
            <a:r>
              <a:rPr lang="es-ES" dirty="0">
                <a:sym typeface="Wingdings" pitchFamily="2" charset="2"/>
              </a:rPr>
              <a:t>: Texto refundido de Ley General de la Seguridad Social.</a:t>
            </a:r>
          </a:p>
          <a:p>
            <a:r>
              <a:rPr lang="es-ES" b="1" dirty="0">
                <a:sym typeface="Wingdings" pitchFamily="2" charset="2"/>
              </a:rPr>
              <a:t>2021</a:t>
            </a:r>
            <a:r>
              <a:rPr lang="es-ES" dirty="0">
                <a:sym typeface="Wingdings" pitchFamily="2" charset="2"/>
              </a:rPr>
              <a:t>: Ley de garantía del poder adquisitivo de las pensiones (</a:t>
            </a:r>
            <a:r>
              <a:rPr lang="es-ES" b="1" dirty="0" err="1">
                <a:sym typeface="Wingdings" pitchFamily="2" charset="2"/>
              </a:rPr>
              <a:t>IPCmedio</a:t>
            </a:r>
            <a:r>
              <a:rPr lang="es-ES" dirty="0">
                <a:sym typeface="Wingdings" pitchFamily="2" charset="2"/>
              </a:rPr>
              <a:t>) y otras medidas, parejas de hecho, largas carreras, etc..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733CA7-46C9-D544-89E4-9027642972ED}"/>
              </a:ext>
            </a:extLst>
          </p:cNvPr>
          <p:cNvSpPr txBox="1"/>
          <p:nvPr/>
        </p:nvSpPr>
        <p:spPr>
          <a:xfrm>
            <a:off x="0" y="0"/>
            <a:ext cx="299338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Las pensiones en España, hoy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1E76027-79CD-274C-8916-5607C050D255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4"/>
              </a:rPr>
              <a:t>www.coespeweb.es</a:t>
            </a:r>
            <a:r>
              <a:rPr lang="es-ES" sz="1200" b="1" i="1" dirty="0">
                <a:hlinkClick r:id="rId4"/>
              </a:rPr>
              <a:t> </a:t>
            </a:r>
            <a:endParaRPr lang="es-ES" sz="12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D5815E5-E6E8-5F4F-812A-3CA3B512088C}"/>
              </a:ext>
            </a:extLst>
          </p:cNvPr>
          <p:cNvSpPr txBox="1"/>
          <p:nvPr/>
        </p:nvSpPr>
        <p:spPr>
          <a:xfrm>
            <a:off x="-15240" y="-15240"/>
            <a:ext cx="32419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Las pensiones en España, futuro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E299D1-2858-4C49-BF73-1BB681A97999}"/>
              </a:ext>
            </a:extLst>
          </p:cNvPr>
          <p:cNvSpPr txBox="1"/>
          <p:nvPr/>
        </p:nvSpPr>
        <p:spPr>
          <a:xfrm>
            <a:off x="221673" y="417870"/>
            <a:ext cx="1178802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800" dirty="0"/>
              <a:t>Caso de la Revalorización de las Pensiones con el </a:t>
            </a:r>
            <a:r>
              <a:rPr lang="es-ES" sz="2800" dirty="0" err="1"/>
              <a:t>IPCmedio</a:t>
            </a:r>
            <a:r>
              <a:rPr lang="es-ES" sz="2800" dirty="0"/>
              <a:t>  </a:t>
            </a:r>
            <a:r>
              <a:rPr lang="es-ES" sz="2400" dirty="0"/>
              <a:t>(Compromiso del Plan)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C06187-5F47-134E-BF8D-B7EA8852BB1F}"/>
              </a:ext>
            </a:extLst>
          </p:cNvPr>
          <p:cNvSpPr txBox="1"/>
          <p:nvPr/>
        </p:nvSpPr>
        <p:spPr>
          <a:xfrm>
            <a:off x="2166425" y="3756074"/>
            <a:ext cx="1847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4BD1C98-3FFF-EE46-A8DA-FFC7BEB3DABC}"/>
              </a:ext>
            </a:extLst>
          </p:cNvPr>
          <p:cNvSpPr txBox="1"/>
          <p:nvPr/>
        </p:nvSpPr>
        <p:spPr>
          <a:xfrm>
            <a:off x="221673" y="991050"/>
            <a:ext cx="439189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400" b="1" dirty="0"/>
              <a:t>¿Qué ha pasado y podría pasar?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239923-1C06-3D48-8C0D-F7D740F6F56C}"/>
              </a:ext>
            </a:extLst>
          </p:cNvPr>
          <p:cNvSpPr txBox="1"/>
          <p:nvPr/>
        </p:nvSpPr>
        <p:spPr>
          <a:xfrm>
            <a:off x="4786745" y="1502675"/>
            <a:ext cx="7183581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/>
              <a:t>Hemos perdido un </a:t>
            </a:r>
            <a:r>
              <a:rPr lang="es-ES" sz="2400" b="1" dirty="0"/>
              <a:t>3%</a:t>
            </a:r>
            <a:r>
              <a:rPr lang="es-ES" sz="2400" dirty="0"/>
              <a:t> de capacidad adquisitiva a cuenta del año 2021 que ya no recuperaremos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/>
              <a:t>Veremos si se cumple la ley matemática de que, a largo plazo, se corresponde el IPC medio con el IPC anual acumulado.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B86AD5-8471-214D-B517-5D739CEE087D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2"/>
              </a:rPr>
              <a:t>www.coespeweb.es</a:t>
            </a:r>
            <a:r>
              <a:rPr lang="es-ES" sz="1200" b="1" i="1" dirty="0">
                <a:hlinkClick r:id="rId2"/>
              </a:rPr>
              <a:t> </a:t>
            </a:r>
            <a:endParaRPr lang="es-ES" sz="1200" b="1" i="1" dirty="0"/>
          </a:p>
        </p:txBody>
      </p: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F5DA12CF-4D57-7946-9E77-936927457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269548"/>
              </p:ext>
            </p:extLst>
          </p:nvPr>
        </p:nvGraphicFramePr>
        <p:xfrm>
          <a:off x="221674" y="1483796"/>
          <a:ext cx="447848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918">
                  <a:extLst>
                    <a:ext uri="{9D8B030D-6E8A-4147-A177-3AD203B41FA5}">
                      <a16:colId xmlns:a16="http://schemas.microsoft.com/office/drawing/2014/main" val="3826902017"/>
                    </a:ext>
                  </a:extLst>
                </a:gridCol>
                <a:gridCol w="953899">
                  <a:extLst>
                    <a:ext uri="{9D8B030D-6E8A-4147-A177-3AD203B41FA5}">
                      <a16:colId xmlns:a16="http://schemas.microsoft.com/office/drawing/2014/main" val="1277397429"/>
                    </a:ext>
                  </a:extLst>
                </a:gridCol>
                <a:gridCol w="983673">
                  <a:extLst>
                    <a:ext uri="{9D8B030D-6E8A-4147-A177-3AD203B41FA5}">
                      <a16:colId xmlns:a16="http://schemas.microsoft.com/office/drawing/2014/main" val="2817842920"/>
                    </a:ext>
                  </a:extLst>
                </a:gridCol>
                <a:gridCol w="1000990">
                  <a:extLst>
                    <a:ext uri="{9D8B030D-6E8A-4147-A177-3AD203B41FA5}">
                      <a16:colId xmlns:a16="http://schemas.microsoft.com/office/drawing/2014/main" val="3326730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dirty="0"/>
                        <a:t>IPC interanual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Año 20-21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Año 21-22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Año 21-22</a:t>
                      </a:r>
                    </a:p>
                  </a:txBody>
                  <a:tcPr>
                    <a:solidFill>
                      <a:srgbClr val="FF2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63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/>
                        <a:t>Dic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/>
                        <a:t>-0,5%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/>
                        <a:t>+6,5%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/>
                        <a:t>+6,5%</a:t>
                      </a:r>
                    </a:p>
                  </a:txBody>
                  <a:tcPr>
                    <a:solidFill>
                      <a:srgbClr val="FF2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160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/>
                        <a:t>Enero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/>
                        <a:t>0,5%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+5,4%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>
                          <a:solidFill>
                            <a:schemeClr val="bg2"/>
                          </a:solidFill>
                        </a:rPr>
                        <a:t>+7,1%</a:t>
                      </a:r>
                    </a:p>
                  </a:txBody>
                  <a:tcPr>
                    <a:solidFill>
                      <a:srgbClr val="FF2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717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/>
                        <a:t>Febrero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+6,2%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>
                          <a:solidFill>
                            <a:schemeClr val="bg2"/>
                          </a:solidFill>
                        </a:rPr>
                        <a:t>+6,7%</a:t>
                      </a:r>
                    </a:p>
                  </a:txBody>
                  <a:tcPr>
                    <a:solidFill>
                      <a:srgbClr val="FF2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823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/>
                        <a:t>Marzo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/>
                        <a:t>1,3%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+5,4%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>
                          <a:solidFill>
                            <a:schemeClr val="bg2"/>
                          </a:solidFill>
                        </a:rPr>
                        <a:t>+6,1%</a:t>
                      </a:r>
                    </a:p>
                  </a:txBody>
                  <a:tcPr>
                    <a:solidFill>
                      <a:srgbClr val="FF2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40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/>
                        <a:t>Abril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/>
                        <a:t>2,2%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+4,8%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>
                          <a:solidFill>
                            <a:schemeClr val="bg2"/>
                          </a:solidFill>
                        </a:rPr>
                        <a:t>+6,0%</a:t>
                      </a:r>
                    </a:p>
                  </a:txBody>
                  <a:tcPr>
                    <a:solidFill>
                      <a:srgbClr val="FF2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853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/>
                        <a:t>Mayo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/>
                        <a:t>2,7%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+4,4%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>
                          <a:solidFill>
                            <a:schemeClr val="bg2"/>
                          </a:solidFill>
                        </a:rPr>
                        <a:t>+5,4%</a:t>
                      </a:r>
                    </a:p>
                  </a:txBody>
                  <a:tcPr>
                    <a:solidFill>
                      <a:srgbClr val="FF2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81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/>
                        <a:t>Junio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/>
                        <a:t>2,7%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+4,0%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>
                          <a:solidFill>
                            <a:schemeClr val="bg2"/>
                          </a:solidFill>
                        </a:rPr>
                        <a:t>+6,3%</a:t>
                      </a:r>
                    </a:p>
                  </a:txBody>
                  <a:tcPr>
                    <a:solidFill>
                      <a:srgbClr val="FF2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978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/>
                        <a:t>Julio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/>
                        <a:t>2,9%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+4,1%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>
                          <a:solidFill>
                            <a:schemeClr val="bg2"/>
                          </a:solidFill>
                        </a:rPr>
                        <a:t>+6,4%</a:t>
                      </a:r>
                    </a:p>
                  </a:txBody>
                  <a:tcPr>
                    <a:solidFill>
                      <a:srgbClr val="FF2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63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/>
                        <a:t>Agosto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/>
                        <a:t>3,3%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+3,7%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>
                          <a:solidFill>
                            <a:schemeClr val="bg2"/>
                          </a:solidFill>
                        </a:rPr>
                        <a:t>+7,2%</a:t>
                      </a:r>
                    </a:p>
                  </a:txBody>
                  <a:tcPr>
                    <a:solidFill>
                      <a:srgbClr val="FF2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16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/>
                        <a:t>Sept.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+2,9%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>
                          <a:solidFill>
                            <a:schemeClr val="bg2"/>
                          </a:solidFill>
                        </a:rPr>
                        <a:t>+7,5%</a:t>
                      </a:r>
                    </a:p>
                  </a:txBody>
                  <a:tcPr>
                    <a:solidFill>
                      <a:srgbClr val="FF2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641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 err="1"/>
                        <a:t>Octub</a:t>
                      </a:r>
                      <a:r>
                        <a:rPr lang="es-ES" sz="1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/>
                        <a:t>5,4%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+1,9%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>
                          <a:solidFill>
                            <a:schemeClr val="bg2"/>
                          </a:solidFill>
                        </a:rPr>
                        <a:t>+8,2%</a:t>
                      </a:r>
                    </a:p>
                  </a:txBody>
                  <a:tcPr>
                    <a:solidFill>
                      <a:srgbClr val="FF2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16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/>
                        <a:t>Noviembre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1" dirty="0"/>
                        <a:t>+5,5%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+1,8%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1" dirty="0">
                          <a:solidFill>
                            <a:schemeClr val="bg2"/>
                          </a:solidFill>
                        </a:rPr>
                        <a:t>+9,2%</a:t>
                      </a:r>
                    </a:p>
                  </a:txBody>
                  <a:tcPr>
                    <a:solidFill>
                      <a:srgbClr val="FF2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268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 err="1"/>
                        <a:t>IPCmedio</a:t>
                      </a:r>
                      <a:endParaRPr lang="es-E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1" dirty="0"/>
                        <a:t>+2,5%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+4,3%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1" dirty="0">
                          <a:solidFill>
                            <a:schemeClr val="bg2"/>
                          </a:solidFill>
                        </a:rPr>
                        <a:t>+7,7%</a:t>
                      </a:r>
                    </a:p>
                  </a:txBody>
                  <a:tcPr>
                    <a:solidFill>
                      <a:srgbClr val="FF2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87129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26175662-7307-4D4D-B8D9-C91FE5223785}"/>
              </a:ext>
            </a:extLst>
          </p:cNvPr>
          <p:cNvSpPr txBox="1"/>
          <p:nvPr/>
        </p:nvSpPr>
        <p:spPr>
          <a:xfrm>
            <a:off x="4786745" y="991050"/>
            <a:ext cx="718358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s-ES" sz="2400" b="1" dirty="0"/>
              <a:t>¿Qué ha pasado en realidad?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326B470-C7ED-664F-BFA1-0CED408C6052}"/>
              </a:ext>
            </a:extLst>
          </p:cNvPr>
          <p:cNvSpPr txBox="1"/>
          <p:nvPr/>
        </p:nvSpPr>
        <p:spPr>
          <a:xfrm>
            <a:off x="4786745" y="3491627"/>
            <a:ext cx="718358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s-ES" sz="2400" b="1" dirty="0"/>
              <a:t>¿Por qué estamos en contra del </a:t>
            </a:r>
            <a:r>
              <a:rPr lang="es-ES" sz="2400" b="1"/>
              <a:t>IPC Medio</a:t>
            </a:r>
            <a:endParaRPr lang="es-ES" sz="24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6A1BE41-15CE-5748-BA52-9489CC45B39B}"/>
              </a:ext>
            </a:extLst>
          </p:cNvPr>
          <p:cNvSpPr txBox="1"/>
          <p:nvPr/>
        </p:nvSpPr>
        <p:spPr>
          <a:xfrm>
            <a:off x="4786744" y="4003252"/>
            <a:ext cx="7183581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/>
              <a:t>Porque el anterior sistema es más claro y más justo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/>
              <a:t>Porque con el anterior sistema es ”imposible” perder capacidad adquisitiva y con este podemos perderla en un contexto de alta inflación.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/>
              <a:t>Porque cinco años es mucho tiempo para “compensar” las posibles pérdidas de capacidad adquisitiva.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E9007AB-4E48-3841-B218-7CEBFB79DE7D}"/>
              </a:ext>
            </a:extLst>
          </p:cNvPr>
          <p:cNvSpPr txBox="1"/>
          <p:nvPr/>
        </p:nvSpPr>
        <p:spPr>
          <a:xfrm>
            <a:off x="221673" y="6571627"/>
            <a:ext cx="824988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s-ES" sz="1400" dirty="0"/>
              <a:t>Años 20-21 datos oficiales. Fondo verde, previsión positiva de FUNCAS. Fondo rojo, previsión </a:t>
            </a:r>
            <a:r>
              <a:rPr lang="es-ES" sz="1400" dirty="0" err="1"/>
              <a:t>supuestanegativa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39003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5" grpId="0" animBg="1"/>
      <p:bldP spid="16" grpId="0" uiExpand="1" build="p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3C4A797-0B2D-834B-8E78-C50E1E693A21}"/>
              </a:ext>
            </a:extLst>
          </p:cNvPr>
          <p:cNvSpPr txBox="1"/>
          <p:nvPr/>
        </p:nvSpPr>
        <p:spPr>
          <a:xfrm>
            <a:off x="531055" y="525251"/>
            <a:ext cx="11046656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/>
              <a:t>Dignificación del sistema que pasa por el incremento de las pensiones mínimas que deben llegar en un plazo razonable al SMI y éste al 60% del salario medio nacional, SMN).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214A7E-5F4C-B649-AF36-1FFA44C396B7}"/>
              </a:ext>
            </a:extLst>
          </p:cNvPr>
          <p:cNvSpPr txBox="1"/>
          <p:nvPr/>
        </p:nvSpPr>
        <p:spPr>
          <a:xfrm>
            <a:off x="-15240" y="-15240"/>
            <a:ext cx="32419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Las pensiones en España, futuro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5F397D-63D3-1F48-A4C5-D9A84C45855B}"/>
              </a:ext>
            </a:extLst>
          </p:cNvPr>
          <p:cNvSpPr txBox="1"/>
          <p:nvPr/>
        </p:nvSpPr>
        <p:spPr>
          <a:xfrm>
            <a:off x="531055" y="1997839"/>
            <a:ext cx="11342077" cy="4401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800" b="1" dirty="0"/>
              <a:t>Principios:</a:t>
            </a:r>
          </a:p>
          <a:p>
            <a:pPr algn="l"/>
            <a:r>
              <a:rPr lang="es-ES" sz="2800" dirty="0"/>
              <a:t>Si el SMI es el mínimo imprescindible para mantener un estándar de vida digno, la pensión mínima debía ser igualmente considerada.</a:t>
            </a:r>
          </a:p>
          <a:p>
            <a:pPr algn="l"/>
            <a:r>
              <a:rPr lang="es-ES" sz="2800" dirty="0"/>
              <a:t>Europa en su </a:t>
            </a:r>
            <a:r>
              <a:rPr lang="es-ES" sz="2800" b="1" dirty="0"/>
              <a:t>Carta Social Europea </a:t>
            </a:r>
            <a:r>
              <a:rPr lang="es-ES" sz="2800" dirty="0"/>
              <a:t>(año 1996. Ratificada por España en el año 2021) aconseja que el SMI se equipare en todos los países miembros al 60% el Salario Medio Nacional (SMN, 1.924€ en el año 2020) (60% 1.154€)</a:t>
            </a:r>
          </a:p>
          <a:p>
            <a:pPr algn="l"/>
            <a:r>
              <a:rPr lang="es-ES" sz="2800" dirty="0"/>
              <a:t>La Pensión mínima nunca alcanzará el </a:t>
            </a:r>
            <a:r>
              <a:rPr lang="es-ES" sz="2800" b="1" dirty="0"/>
              <a:t>SMI</a:t>
            </a:r>
            <a:r>
              <a:rPr lang="es-ES" sz="2800" dirty="0"/>
              <a:t> si no se decide políticamente que lo haga y en un periodo corto de tiempo.</a:t>
            </a:r>
          </a:p>
          <a:p>
            <a:pPr algn="l"/>
            <a:r>
              <a:rPr lang="es-ES" sz="2800" dirty="0"/>
              <a:t>Para alcanzarla en el 2022 harían falta unos </a:t>
            </a:r>
            <a:r>
              <a:rPr lang="es-ES" sz="2800" b="1" dirty="0"/>
              <a:t>18.000</a:t>
            </a:r>
            <a:r>
              <a:rPr lang="es-ES" sz="2800" dirty="0"/>
              <a:t> millones de € de golpe o </a:t>
            </a:r>
            <a:r>
              <a:rPr lang="es-ES" sz="2800" b="1" dirty="0"/>
              <a:t>4.000</a:t>
            </a:r>
            <a:r>
              <a:rPr lang="es-ES" sz="2800" dirty="0"/>
              <a:t> millones anuales durante cinco años, más la inflación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107603C-9DCA-E444-A059-354B373D2F09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2"/>
              </a:rPr>
              <a:t>www.coespeweb.es</a:t>
            </a:r>
            <a:r>
              <a:rPr lang="es-ES" sz="1200" b="1" i="1" dirty="0">
                <a:hlinkClick r:id="rId2"/>
              </a:rPr>
              <a:t> </a:t>
            </a:r>
            <a:endParaRPr lang="es-ES" sz="1200" b="1" i="1" dirty="0"/>
          </a:p>
        </p:txBody>
      </p:sp>
    </p:spTree>
    <p:extLst>
      <p:ext uri="{BB962C8B-B14F-4D97-AF65-F5344CB8AC3E}">
        <p14:creationId xmlns:p14="http://schemas.microsoft.com/office/powerpoint/2010/main" val="66851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7A4AE2D-F2A3-414E-90D8-DFCF1B8CF484}"/>
              </a:ext>
            </a:extLst>
          </p:cNvPr>
          <p:cNvSpPr txBox="1"/>
          <p:nvPr/>
        </p:nvSpPr>
        <p:spPr>
          <a:xfrm>
            <a:off x="531055" y="525251"/>
            <a:ext cx="11046656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/>
              <a:t>Dignificación del sistema que pasa por el incremento de las pensiones mínimas que deben llegar en un plazo razonable al SMI y éste al 60% del salario medio nacional, SMN).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226D44-F501-1542-9FD3-C0424AD3D2C2}"/>
              </a:ext>
            </a:extLst>
          </p:cNvPr>
          <p:cNvSpPr txBox="1"/>
          <p:nvPr/>
        </p:nvSpPr>
        <p:spPr>
          <a:xfrm>
            <a:off x="-15240" y="-15240"/>
            <a:ext cx="32419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Las pensiones en España, futuro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0B53B6-0E1F-F94C-8B26-F0A2BE6A33B1}"/>
              </a:ext>
            </a:extLst>
          </p:cNvPr>
          <p:cNvSpPr txBox="1"/>
          <p:nvPr/>
        </p:nvSpPr>
        <p:spPr>
          <a:xfrm>
            <a:off x="531055" y="2061800"/>
            <a:ext cx="11342077" cy="42165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800" dirty="0"/>
              <a:t>¿ES FACTIBLE? : </a:t>
            </a:r>
            <a:r>
              <a:rPr lang="es-ES" sz="2800" b="1" dirty="0"/>
              <a:t>Depende de la voluntad política y de la evolución opinión pública</a:t>
            </a:r>
          </a:p>
          <a:p>
            <a:pPr algn="l"/>
            <a:endParaRPr lang="es-ES" sz="800" dirty="0"/>
          </a:p>
          <a:p>
            <a:pPr algn="l"/>
            <a:r>
              <a:rPr lang="es-ES" sz="2800" dirty="0"/>
              <a:t>Entonces, ¿por qué no se lleva a cabo?</a:t>
            </a:r>
          </a:p>
          <a:p>
            <a:pPr algn="l"/>
            <a:endParaRPr lang="es-ES" sz="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dirty="0"/>
              <a:t>Por impacto en opinión pública. ¿Se quejarían las personas cotizantes al ver que las no cotizantes alcanzan pensiones tan ”buenas” como las suyas?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dirty="0"/>
              <a:t>¿Por imposición europea?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dirty="0"/>
              <a:t>¿Porque desincentivaría parte del ahorro privado hacia el sistema privado de pensiones?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dirty="0"/>
              <a:t>¿Favorecería el fraude en las cotizaciones?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00FA86-FEA0-3840-A2D7-AD216315B87C}"/>
              </a:ext>
            </a:extLst>
          </p:cNvPr>
          <p:cNvSpPr txBox="1"/>
          <p:nvPr/>
        </p:nvSpPr>
        <p:spPr>
          <a:xfrm>
            <a:off x="531055" y="6386730"/>
            <a:ext cx="1134207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800" b="1" dirty="0"/>
              <a:t>Lo evidente es que hay que mejorar y mucho las pensiones mínimas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3D12C4F-21F3-8043-AE7E-173A5FF6980F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2"/>
              </a:rPr>
              <a:t>www.coespeweb.es</a:t>
            </a:r>
            <a:r>
              <a:rPr lang="es-ES" sz="1200" b="1" i="1" dirty="0">
                <a:hlinkClick r:id="rId2"/>
              </a:rPr>
              <a:t> </a:t>
            </a:r>
            <a:endParaRPr lang="es-ES" sz="1200" b="1" i="1" dirty="0"/>
          </a:p>
        </p:txBody>
      </p:sp>
    </p:spTree>
    <p:extLst>
      <p:ext uri="{BB962C8B-B14F-4D97-AF65-F5344CB8AC3E}">
        <p14:creationId xmlns:p14="http://schemas.microsoft.com/office/powerpoint/2010/main" val="243339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8BA544C-145B-D740-B480-33B3219638AD}"/>
              </a:ext>
            </a:extLst>
          </p:cNvPr>
          <p:cNvSpPr txBox="1"/>
          <p:nvPr/>
        </p:nvSpPr>
        <p:spPr>
          <a:xfrm>
            <a:off x="375724" y="483048"/>
            <a:ext cx="11440552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/>
              <a:t>Hay que resistir las presiones de la oligarquía financiera que quiere privatizar todo o parte del sistema de pensiones (pensiones de empresa, individuales, mochila austriaca..)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A8094E-F6E0-B544-9EA5-8CEAE1837BE2}"/>
              </a:ext>
            </a:extLst>
          </p:cNvPr>
          <p:cNvSpPr txBox="1"/>
          <p:nvPr/>
        </p:nvSpPr>
        <p:spPr>
          <a:xfrm>
            <a:off x="-15240" y="-15240"/>
            <a:ext cx="32419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Las pensiones en España, futuro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D7F3F3F-9DBD-5748-B7F9-F6B9405AFF7C}"/>
              </a:ext>
            </a:extLst>
          </p:cNvPr>
          <p:cNvSpPr txBox="1"/>
          <p:nvPr/>
        </p:nvSpPr>
        <p:spPr>
          <a:xfrm>
            <a:off x="375724" y="1996999"/>
            <a:ext cx="11440552" cy="4832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800" dirty="0"/>
              <a:t>Desde Junio de 2019 existe la regulación y promoción de los </a:t>
            </a:r>
            <a:r>
              <a:rPr lang="es-ES" sz="2800" b="1" dirty="0"/>
              <a:t>PEPP</a:t>
            </a:r>
            <a:r>
              <a:rPr lang="es-ES" sz="2800" dirty="0"/>
              <a:t> (Plan </a:t>
            </a:r>
            <a:r>
              <a:rPr lang="es-ES" sz="2800" dirty="0" err="1"/>
              <a:t>European</a:t>
            </a:r>
            <a:r>
              <a:rPr lang="es-ES" sz="2800" dirty="0"/>
              <a:t> Personal </a:t>
            </a:r>
            <a:r>
              <a:rPr lang="es-ES" sz="2800" dirty="0" err="1"/>
              <a:t>Pension</a:t>
            </a:r>
            <a:r>
              <a:rPr lang="es-ES" sz="2800" dirty="0"/>
              <a:t>) en la UE. Modelo de pensiones privadas homologables y trasladables a todo el territorio UE. </a:t>
            </a:r>
          </a:p>
          <a:p>
            <a:pPr algn="l"/>
            <a:endParaRPr lang="es-ES" sz="2800" dirty="0"/>
          </a:p>
          <a:p>
            <a:pPr algn="l"/>
            <a:r>
              <a:rPr lang="es-ES" sz="2800" dirty="0"/>
              <a:t>Con esto, se aboga desde la UE y desde España por les tres ‘pilares’ del sistema de pensiones.</a:t>
            </a:r>
          </a:p>
          <a:p>
            <a:pPr algn="l"/>
            <a:endParaRPr lang="es-ES" sz="2800" dirty="0"/>
          </a:p>
          <a:p>
            <a:pPr marL="742950" lvl="1" indent="-285750">
              <a:buFont typeface="Wingdings" pitchFamily="2" charset="2"/>
              <a:buChar char="q"/>
            </a:pPr>
            <a:r>
              <a:rPr lang="es-ES" sz="2800" dirty="0"/>
              <a:t>Pensiones Públicas 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s-ES" sz="2800" dirty="0"/>
              <a:t>Pensiones Privadas de Empresa (Planes de Empresa)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s-ES" sz="2800" dirty="0"/>
              <a:t>Pensiones privadas individuales </a:t>
            </a:r>
          </a:p>
          <a:p>
            <a:pPr marL="742950" lvl="1" indent="-285750">
              <a:buFont typeface="Wingdings" pitchFamily="2" charset="2"/>
              <a:buChar char="q"/>
            </a:pPr>
            <a:endParaRPr lang="es-ES" sz="28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2470278-3AA5-A34C-8F14-E2B5643893F4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2"/>
              </a:rPr>
              <a:t>www.coespeweb.es</a:t>
            </a:r>
            <a:r>
              <a:rPr lang="es-ES" sz="1200" b="1" i="1" dirty="0">
                <a:hlinkClick r:id="rId2"/>
              </a:rPr>
              <a:t> </a:t>
            </a:r>
            <a:endParaRPr lang="es-ES" sz="1200" b="1" i="1" dirty="0"/>
          </a:p>
        </p:txBody>
      </p:sp>
    </p:spTree>
    <p:extLst>
      <p:ext uri="{BB962C8B-B14F-4D97-AF65-F5344CB8AC3E}">
        <p14:creationId xmlns:p14="http://schemas.microsoft.com/office/powerpoint/2010/main" val="248848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3AC2411-F2DD-3D47-A388-7B4B1A072B8A}"/>
              </a:ext>
            </a:extLst>
          </p:cNvPr>
          <p:cNvSpPr txBox="1"/>
          <p:nvPr/>
        </p:nvSpPr>
        <p:spPr>
          <a:xfrm>
            <a:off x="375724" y="483048"/>
            <a:ext cx="11440552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/>
              <a:t>Hay que resistir las presiones de la oligarquía financiera que quiere privatizar todo o parte del sistema de pensiones (pensiones de empresa, individuales, mochila austriaca..)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D3453D-8BD0-B140-8ADD-83DCB1AA9843}"/>
              </a:ext>
            </a:extLst>
          </p:cNvPr>
          <p:cNvSpPr txBox="1"/>
          <p:nvPr/>
        </p:nvSpPr>
        <p:spPr>
          <a:xfrm>
            <a:off x="-15240" y="-15240"/>
            <a:ext cx="32419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Las pensiones en España, futuro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84FF7D9-925E-3B45-8D47-652FDCAE496F}"/>
              </a:ext>
            </a:extLst>
          </p:cNvPr>
          <p:cNvSpPr txBox="1"/>
          <p:nvPr/>
        </p:nvSpPr>
        <p:spPr>
          <a:xfrm>
            <a:off x="375724" y="1927728"/>
            <a:ext cx="1144055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400" dirty="0"/>
              <a:t>En España se ha intentado extender las </a:t>
            </a:r>
            <a:r>
              <a:rPr lang="es-ES" sz="2400" b="1" dirty="0"/>
              <a:t>Pensiones Privadas Individuales</a:t>
            </a:r>
            <a:r>
              <a:rPr lang="es-ES" sz="2400" dirty="0"/>
              <a:t>, </a:t>
            </a:r>
            <a:r>
              <a:rPr lang="es-ES" sz="2400" b="1" dirty="0"/>
              <a:t>tercer pilar</a:t>
            </a:r>
            <a:r>
              <a:rPr lang="es-ES" sz="2400" dirty="0"/>
              <a:t>,  con beneficios fiscales (hasta 8000€ , hoy sólo 1500€ anuales en la base del IRPF) hace unos años. Ha sido un fracaso por la baja rentabilidad y altas comisiones. Actualmente suponen unos 86.000 millones € </a:t>
            </a:r>
            <a:r>
              <a:rPr lang="es-ES" sz="2400" baseline="30000" dirty="0"/>
              <a:t>(1). </a:t>
            </a:r>
            <a:r>
              <a:rPr lang="es-ES" sz="2400" b="1" dirty="0"/>
              <a:t>En retroceso</a:t>
            </a:r>
            <a:endParaRPr lang="es-ES" sz="2400" b="1" baseline="30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5046A1-4B92-264C-97D8-27BBF6FD8811}"/>
              </a:ext>
            </a:extLst>
          </p:cNvPr>
          <p:cNvSpPr txBox="1"/>
          <p:nvPr/>
        </p:nvSpPr>
        <p:spPr>
          <a:xfrm>
            <a:off x="375724" y="3553051"/>
            <a:ext cx="1144055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400" dirty="0"/>
              <a:t>Ahora se pretende fomentar los </a:t>
            </a:r>
            <a:r>
              <a:rPr lang="es-ES" sz="2400" b="1" dirty="0"/>
              <a:t>Planes de Empresa, segundo pilar </a:t>
            </a:r>
            <a:r>
              <a:rPr lang="es-ES" sz="2400" dirty="0"/>
              <a:t>con ‘supervisión’ pública, que ya existen en el País Vasco, </a:t>
            </a:r>
            <a:r>
              <a:rPr lang="es-ES" sz="2400" b="1" dirty="0"/>
              <a:t>EPSV</a:t>
            </a:r>
            <a:r>
              <a:rPr lang="es-ES" sz="2400" dirty="0"/>
              <a:t>, como una pensión complementaria de la pública, la cual, teóricamente, seguirá financiándose del mismo modo actual. Actualmente suponen unos 35.000 millones de € </a:t>
            </a:r>
            <a:r>
              <a:rPr lang="es-ES" sz="2400" baseline="30000" dirty="0"/>
              <a:t>(1). </a:t>
            </a:r>
            <a:r>
              <a:rPr lang="es-ES" sz="2400" b="1" dirty="0"/>
              <a:t>Estancados</a:t>
            </a:r>
            <a:endParaRPr lang="es-ES" sz="2400" b="1" baseline="30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734377-A098-C54D-94DA-F349221156A5}"/>
              </a:ext>
            </a:extLst>
          </p:cNvPr>
          <p:cNvSpPr txBox="1"/>
          <p:nvPr/>
        </p:nvSpPr>
        <p:spPr>
          <a:xfrm>
            <a:off x="375724" y="5148769"/>
            <a:ext cx="1144055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400" dirty="0"/>
              <a:t>El gobierno pretende que los Planes privados, entre todos,  alcancen el 35% del PIB (media UE). Unos 420.000 millones de € </a:t>
            </a:r>
            <a:r>
              <a:rPr lang="es-ES" sz="2400" baseline="30000" dirty="0"/>
              <a:t>(1)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DF24703-B3F4-174E-BD73-C030ADB23A58}"/>
              </a:ext>
            </a:extLst>
          </p:cNvPr>
          <p:cNvSpPr txBox="1"/>
          <p:nvPr/>
        </p:nvSpPr>
        <p:spPr>
          <a:xfrm>
            <a:off x="8377706" y="6581001"/>
            <a:ext cx="343857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aseline="30000" dirty="0"/>
              <a:t>(1)</a:t>
            </a:r>
            <a:r>
              <a:rPr lang="es-ES" sz="1200" dirty="0"/>
              <a:t>Plan de Recuperación Transformación y Resiliencia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CFADAAF-C3D0-4046-8591-996DBA00CB06}"/>
              </a:ext>
            </a:extLst>
          </p:cNvPr>
          <p:cNvSpPr txBox="1"/>
          <p:nvPr/>
        </p:nvSpPr>
        <p:spPr>
          <a:xfrm>
            <a:off x="375724" y="6005824"/>
            <a:ext cx="1144055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400" dirty="0"/>
              <a:t>En Europa la media de tasa de reemplazo de las pensiones públicas está sólo en el entorno del 50%. Hacia eso vamos si se “homologan” los sistemas.		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95DD69E-A403-8540-A79C-82CB98A32DE4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2"/>
              </a:rPr>
              <a:t>www.coespeweb.es</a:t>
            </a:r>
            <a:r>
              <a:rPr lang="es-ES" sz="1200" b="1" i="1" dirty="0">
                <a:hlinkClick r:id="rId2"/>
              </a:rPr>
              <a:t> </a:t>
            </a:r>
            <a:endParaRPr lang="es-ES" sz="1200" b="1" i="1" dirty="0"/>
          </a:p>
        </p:txBody>
      </p:sp>
    </p:spTree>
    <p:extLst>
      <p:ext uri="{BB962C8B-B14F-4D97-AF65-F5344CB8AC3E}">
        <p14:creationId xmlns:p14="http://schemas.microsoft.com/office/powerpoint/2010/main" val="302335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5D5D0F7-ED64-FE42-BCAA-C16C0C035AFB}"/>
              </a:ext>
            </a:extLst>
          </p:cNvPr>
          <p:cNvSpPr txBox="1"/>
          <p:nvPr/>
        </p:nvSpPr>
        <p:spPr>
          <a:xfrm>
            <a:off x="-15240" y="-15240"/>
            <a:ext cx="32419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Las pensiones en España, futuro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DE29E6-0A95-4848-939E-5FB51B9698A8}"/>
              </a:ext>
            </a:extLst>
          </p:cNvPr>
          <p:cNvSpPr txBox="1"/>
          <p:nvPr/>
        </p:nvSpPr>
        <p:spPr>
          <a:xfrm>
            <a:off x="271975" y="492369"/>
            <a:ext cx="511228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800" dirty="0"/>
              <a:t>¿Qué son los planes de Empresa?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6CA4AA-FD9C-B641-B6EB-E38C8DE418E2}"/>
              </a:ext>
            </a:extLst>
          </p:cNvPr>
          <p:cNvSpPr txBox="1"/>
          <p:nvPr/>
        </p:nvSpPr>
        <p:spPr>
          <a:xfrm>
            <a:off x="271975" y="1153866"/>
            <a:ext cx="11648050" cy="5262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800" dirty="0"/>
              <a:t>Planes individuales en el seno de las empresas que se nutren de aportaciones de la empresa y o trabajador/a, como parte del sueldo, gestionado por entidades privadas (que cobran comisiones por su gestión) y supervisadas por la administración.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dirty="0"/>
              <a:t>El fondo se cobraría en forma de pensión periódica o de rescate al final de la vida laboral. Pensión complementaria.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dirty="0"/>
              <a:t>El Estado incentiva fiscalmente estas aportaciones (hoy 8.500€, próximamente con 10.000€)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dirty="0"/>
              <a:t>Se pretende extender su uso a todos los sectores laborales aunque las aportaciones de cierta importancia sólo podrían efectuarlas personas con mayores rentas por trabajo. (superiores al tope de cotización, 4.130€ hoy)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dirty="0"/>
              <a:t>Aunque teóricamente es voluntario, se impondrá vía Convenios Colectivos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0157D7-4474-8B45-AFD5-C63C81174E13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2"/>
              </a:rPr>
              <a:t>www.coespeweb.es</a:t>
            </a:r>
            <a:r>
              <a:rPr lang="es-ES" sz="1200" b="1" i="1" dirty="0">
                <a:hlinkClick r:id="rId2"/>
              </a:rPr>
              <a:t> </a:t>
            </a:r>
            <a:endParaRPr lang="es-ES" sz="1200" b="1" i="1" dirty="0"/>
          </a:p>
        </p:txBody>
      </p:sp>
    </p:spTree>
    <p:extLst>
      <p:ext uri="{BB962C8B-B14F-4D97-AF65-F5344CB8AC3E}">
        <p14:creationId xmlns:p14="http://schemas.microsoft.com/office/powerpoint/2010/main" val="408802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74807DE-0BFD-6E45-A61C-7B477BD3DF96}"/>
              </a:ext>
            </a:extLst>
          </p:cNvPr>
          <p:cNvSpPr txBox="1"/>
          <p:nvPr/>
        </p:nvSpPr>
        <p:spPr>
          <a:xfrm>
            <a:off x="-15240" y="-15240"/>
            <a:ext cx="32419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Las pensiones en España, futuro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7B76EB-9C5B-EE46-B816-D078A8722FD9}"/>
              </a:ext>
            </a:extLst>
          </p:cNvPr>
          <p:cNvSpPr txBox="1"/>
          <p:nvPr/>
        </p:nvSpPr>
        <p:spPr>
          <a:xfrm>
            <a:off x="337624" y="1218622"/>
            <a:ext cx="11648050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dirty="0"/>
              <a:t>Hacer negocio con su gestión. Comisiones hoy en torno al 1 % (sobre 420.000 millones , casi </a:t>
            </a:r>
            <a:r>
              <a:rPr lang="es-ES" sz="2800" b="1" dirty="0"/>
              <a:t>4.200</a:t>
            </a:r>
            <a:r>
              <a:rPr lang="es-ES" sz="2800" dirty="0"/>
              <a:t> millones año. (El gobierno </a:t>
            </a:r>
            <a:r>
              <a:rPr lang="es-ES" sz="2800"/>
              <a:t>propone limitarlas al 0,3%)</a:t>
            </a:r>
            <a:endParaRPr lang="es-ES" sz="2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dirty="0"/>
              <a:t>Capitalizar las entidades financieras en un entorno de bajos intereses.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dirty="0"/>
              <a:t>Fomentar las pensiones privadas en detrimento de las públicas.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F16B27-FEE4-AE42-8E3F-20837083DA84}"/>
              </a:ext>
            </a:extLst>
          </p:cNvPr>
          <p:cNvSpPr txBox="1"/>
          <p:nvPr/>
        </p:nvSpPr>
        <p:spPr>
          <a:xfrm>
            <a:off x="337624" y="609563"/>
            <a:ext cx="1164805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s-ES" sz="2800" dirty="0"/>
              <a:t>¿Qué interés tiene los grandes grupos financieros?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8DC4B4C-2779-E14A-AC08-BAEBAB9D13EA}"/>
              </a:ext>
            </a:extLst>
          </p:cNvPr>
          <p:cNvSpPr txBox="1"/>
          <p:nvPr/>
        </p:nvSpPr>
        <p:spPr>
          <a:xfrm>
            <a:off x="337624" y="3122206"/>
            <a:ext cx="1164805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s-ES" sz="2800" dirty="0"/>
              <a:t>¿Por qué creemos que son negativas para el conjunto social?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9B03259-1D41-A442-AB6C-C4FC24C9FAC8}"/>
              </a:ext>
            </a:extLst>
          </p:cNvPr>
          <p:cNvSpPr txBox="1"/>
          <p:nvPr/>
        </p:nvSpPr>
        <p:spPr>
          <a:xfrm>
            <a:off x="337624" y="3700846"/>
            <a:ext cx="11648050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dirty="0"/>
              <a:t>Porque detraen recursos públicos a través de las desgravaciones. (Unos 4.000€ por cada 10.000 aportados.)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dirty="0"/>
              <a:t>Porque sólo es asumible por trabajadores con altos ingresos.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dirty="0"/>
              <a:t>Porque es insolidario (no se aporta a un fondo común, sino individual).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dirty="0"/>
              <a:t>Porque servirá de instrumento de propaganda de las pensiones privadas y actuará como limitador de las pensiones públicas que pueden ver disminuir apreciablemente su tasa de reemplazo.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2BF6BA5-3C79-D94E-B685-11066FF83A0B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2"/>
              </a:rPr>
              <a:t>www.coespeweb.es</a:t>
            </a:r>
            <a:r>
              <a:rPr lang="es-ES" sz="1200" b="1" i="1" dirty="0">
                <a:hlinkClick r:id="rId2"/>
              </a:rPr>
              <a:t> </a:t>
            </a:r>
            <a:endParaRPr lang="es-ES" sz="1200" b="1" i="1" dirty="0"/>
          </a:p>
        </p:txBody>
      </p:sp>
    </p:spTree>
    <p:extLst>
      <p:ext uri="{BB962C8B-B14F-4D97-AF65-F5344CB8AC3E}">
        <p14:creationId xmlns:p14="http://schemas.microsoft.com/office/powerpoint/2010/main" val="32784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 animBg="1"/>
      <p:bldP spid="11" grpId="0" uiExpand="1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3BDBF65-8A86-5142-A62B-00E6D101FFA0}"/>
              </a:ext>
            </a:extLst>
          </p:cNvPr>
          <p:cNvSpPr txBox="1"/>
          <p:nvPr/>
        </p:nvSpPr>
        <p:spPr>
          <a:xfrm>
            <a:off x="-15240" y="-15240"/>
            <a:ext cx="32419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Las pensiones en España, futuro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C67C2C-2AE0-274A-B09F-B05D3207EAA8}"/>
              </a:ext>
            </a:extLst>
          </p:cNvPr>
          <p:cNvSpPr txBox="1"/>
          <p:nvPr/>
        </p:nvSpPr>
        <p:spPr>
          <a:xfrm>
            <a:off x="295422" y="595505"/>
            <a:ext cx="11718387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800" dirty="0"/>
              <a:t>Conclusiones. ¿Qué nos espera en el futuro inmediato, según la UE, el actual marco legal Español y los grandes Grupos Financieros?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C043602-286D-1D46-8B4C-47959AA7E8BF}"/>
              </a:ext>
            </a:extLst>
          </p:cNvPr>
          <p:cNvSpPr txBox="1"/>
          <p:nvPr/>
        </p:nvSpPr>
        <p:spPr>
          <a:xfrm>
            <a:off x="295422" y="1769166"/>
            <a:ext cx="11718387" cy="4893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es-ES" sz="2600" dirty="0"/>
              <a:t>Mantenimiento de un sistema público de pensiones cogido con alfileres y sujeto a futuros recortes y aumentos edad jubilación con la excusa de la evolución demográfica (</a:t>
            </a:r>
            <a:r>
              <a:rPr lang="es-ES" sz="2600" dirty="0" err="1"/>
              <a:t>baby</a:t>
            </a:r>
            <a:r>
              <a:rPr lang="es-ES" sz="2600" dirty="0"/>
              <a:t> boom) y la sostenibilidad financiera. (En el año 2022 se ha de acordar cierto “</a:t>
            </a:r>
            <a:r>
              <a:rPr lang="es-ES" sz="2600" dirty="0" err="1"/>
              <a:t>destope</a:t>
            </a:r>
            <a:r>
              <a:rPr lang="es-ES" sz="2600" dirty="0"/>
              <a:t>” de cotizaciones y el recálculo del periodo de de cotización para la cuantía de las pensiones).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es-ES" sz="2600" dirty="0"/>
              <a:t>Fomento de los Planes de Empresa, apoyados con fondos públicos y con rebajas fiscales que suponen el traspaso de rentas bajas a las más altas, produciendo una mayor desigualdad social y a la larga la “quiebra” o  “deterioro” del sistema público que quedará como un sistema residual de beneficencia (como en cierta medida en R.U. y Alemania)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es-ES" sz="2600" dirty="0"/>
              <a:t>Un sistema de revalorización que perjudicará a los pensionistas si se mantiene un contexto de alta inflación.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437195D-D425-E64F-9522-4966BE5F63DA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2"/>
              </a:rPr>
              <a:t>www.coespeweb.es</a:t>
            </a:r>
            <a:r>
              <a:rPr lang="es-ES" sz="1200" b="1" i="1" dirty="0">
                <a:hlinkClick r:id="rId2"/>
              </a:rPr>
              <a:t> </a:t>
            </a:r>
            <a:endParaRPr lang="es-ES" sz="1200" b="1" i="1" dirty="0"/>
          </a:p>
        </p:txBody>
      </p:sp>
    </p:spTree>
    <p:extLst>
      <p:ext uri="{BB962C8B-B14F-4D97-AF65-F5344CB8AC3E}">
        <p14:creationId xmlns:p14="http://schemas.microsoft.com/office/powerpoint/2010/main" val="426065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DF4AB0AC-A488-8745-8FF2-E99BD76F1CC1}"/>
              </a:ext>
            </a:extLst>
          </p:cNvPr>
          <p:cNvSpPr txBox="1"/>
          <p:nvPr/>
        </p:nvSpPr>
        <p:spPr>
          <a:xfrm>
            <a:off x="236806" y="432142"/>
            <a:ext cx="1177700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800" dirty="0"/>
              <a:t>Si no estamos conformes con este futuro, ¿qué podemos hacer?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59AC4C-9D7D-794B-85E6-E2CD3FBA1186}"/>
              </a:ext>
            </a:extLst>
          </p:cNvPr>
          <p:cNvSpPr txBox="1"/>
          <p:nvPr/>
        </p:nvSpPr>
        <p:spPr>
          <a:xfrm>
            <a:off x="236806" y="2913935"/>
            <a:ext cx="11718387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Con sus movilizaciones en multitud de Plataformas en todo el Estado Español y sus campañas, COESPE ha contribuido a ‘colocar’ la idea y realización de una </a:t>
            </a:r>
            <a:r>
              <a:rPr lang="es-ES" sz="2400" b="1" dirty="0"/>
              <a:t>Auditoría de las cuentas de la S/S que demostrará la viabilidad del sistema Público.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Estará vigilante a </a:t>
            </a:r>
            <a:r>
              <a:rPr lang="es-ES" sz="2400" b="1" dirty="0"/>
              <a:t>la evolución de los precios y a la revalorización de las pensiones </a:t>
            </a:r>
            <a:r>
              <a:rPr lang="es-ES" sz="2400" dirty="0"/>
              <a:t>y llevará a cabo las acciones necesarias para revertir cualquier situación negativa en las pensiones públicas.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dirty="0"/>
              <a:t>Peleará porque las </a:t>
            </a:r>
            <a:r>
              <a:rPr lang="es-ES" sz="2400" b="1" dirty="0"/>
              <a:t>pensiones mínimas alcancen el SMI </a:t>
            </a:r>
            <a:r>
              <a:rPr lang="es-ES" sz="2400" dirty="0"/>
              <a:t>en el menor tiempo posible.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dirty="0"/>
              <a:t>Nuestra acción prioritaria va a ser dificultar e impedir la </a:t>
            </a:r>
            <a:r>
              <a:rPr lang="es-ES" sz="2400" b="1" dirty="0"/>
              <a:t>implantación de los Planes Privados de Empresa</a:t>
            </a:r>
            <a:r>
              <a:rPr lang="es-ES" sz="2400" dirty="0"/>
              <a:t>, germen de la degradación futura del sistema público. En la calle nos vemos.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77529AA-41B6-B846-9EB8-1E20CEE0701E}"/>
              </a:ext>
            </a:extLst>
          </p:cNvPr>
          <p:cNvSpPr txBox="1"/>
          <p:nvPr/>
        </p:nvSpPr>
        <p:spPr>
          <a:xfrm>
            <a:off x="-15240" y="-15240"/>
            <a:ext cx="32419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Las pensiones en España, futuro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941819B-A76C-1C44-8C56-3D51F11A88BE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2"/>
              </a:rPr>
              <a:t>www.coespeweb.es</a:t>
            </a:r>
            <a:r>
              <a:rPr lang="es-ES" sz="1200" b="1" i="1" dirty="0">
                <a:hlinkClick r:id="rId2"/>
              </a:rPr>
              <a:t> </a:t>
            </a:r>
            <a:endParaRPr lang="es-ES" sz="1200" b="1" i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39104E1-69D6-EF4F-8F24-80E1E1AB6A62}"/>
              </a:ext>
            </a:extLst>
          </p:cNvPr>
          <p:cNvSpPr txBox="1"/>
          <p:nvPr/>
        </p:nvSpPr>
        <p:spPr>
          <a:xfrm>
            <a:off x="236806" y="1033412"/>
            <a:ext cx="1177700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s-ES" sz="2400" b="1" dirty="0"/>
              <a:t>COESPE</a:t>
            </a:r>
            <a:r>
              <a:rPr lang="es-ES" sz="2400" dirty="0"/>
              <a:t> (Coordinadora Estatal en Defensa de las Pensiones Públicas) nació como respuesta indignada al famoso 0,25%, pero ha derivado en un eficaz instrumento de defensa de las Pensiones Públicas, de su consolidación y revalorización en los últimos años.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D1A5DD-1F13-A54B-875F-77F33B4FAA78}"/>
              </a:ext>
            </a:extLst>
          </p:cNvPr>
          <p:cNvSpPr txBox="1"/>
          <p:nvPr/>
        </p:nvSpPr>
        <p:spPr>
          <a:xfrm>
            <a:off x="236807" y="2311791"/>
            <a:ext cx="11777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/>
              <a:t>Grandes objetivos para el año 2022 y 2023</a:t>
            </a:r>
          </a:p>
        </p:txBody>
      </p:sp>
    </p:spTree>
    <p:extLst>
      <p:ext uri="{BB962C8B-B14F-4D97-AF65-F5344CB8AC3E}">
        <p14:creationId xmlns:p14="http://schemas.microsoft.com/office/powerpoint/2010/main" val="25894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3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6A09D77-9B03-8D49-BA5A-033B02A48FB5}"/>
              </a:ext>
            </a:extLst>
          </p:cNvPr>
          <p:cNvSpPr txBox="1"/>
          <p:nvPr/>
        </p:nvSpPr>
        <p:spPr>
          <a:xfrm>
            <a:off x="9008534" y="5554134"/>
            <a:ext cx="268567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4800" dirty="0"/>
              <a:t>SE ACABÓ</a:t>
            </a:r>
          </a:p>
        </p:txBody>
      </p:sp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149A455B-E2D1-8345-9DC9-CEE3245F1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29" y="2605617"/>
            <a:ext cx="11293276" cy="3906748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E7C618E-BE2D-5545-B42E-C1032283A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203431"/>
              </p:ext>
            </p:extLst>
          </p:nvPr>
        </p:nvGraphicFramePr>
        <p:xfrm>
          <a:off x="400928" y="667265"/>
          <a:ext cx="11293275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169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8733CA7-46C9-D544-89E4-9027642972ED}"/>
              </a:ext>
            </a:extLst>
          </p:cNvPr>
          <p:cNvSpPr txBox="1"/>
          <p:nvPr/>
        </p:nvSpPr>
        <p:spPr>
          <a:xfrm>
            <a:off x="0" y="0"/>
            <a:ext cx="299338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Las pensiones en España, hoy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A2C406D-E1C2-F842-9382-5D984393F404}"/>
              </a:ext>
            </a:extLst>
          </p:cNvPr>
          <p:cNvSpPr txBox="1"/>
          <p:nvPr/>
        </p:nvSpPr>
        <p:spPr>
          <a:xfrm>
            <a:off x="345300" y="615453"/>
            <a:ext cx="5369700" cy="56938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dirty="0"/>
              <a:t>Sistema de </a:t>
            </a:r>
            <a:r>
              <a:rPr lang="es-ES" sz="2800" b="1" dirty="0"/>
              <a:t>REPARTO</a:t>
            </a:r>
            <a:r>
              <a:rPr lang="es-ES" sz="2800" dirty="0"/>
              <a:t>. Solidaridad </a:t>
            </a:r>
            <a:r>
              <a:rPr lang="es-ES" sz="2800" b="1" dirty="0"/>
              <a:t>Intergeneracional, generacional y Territorial.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dirty="0"/>
              <a:t>Financiación fundamental Pensiones a través de </a:t>
            </a:r>
            <a:r>
              <a:rPr lang="es-ES" sz="2800" b="1" dirty="0"/>
              <a:t>cotizaciones</a:t>
            </a:r>
            <a:r>
              <a:rPr lang="es-ES" sz="2800" dirty="0"/>
              <a:t> sociales (S. intergeneracional)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dirty="0"/>
              <a:t>Cuantía pensiones  proporcional </a:t>
            </a:r>
            <a:r>
              <a:rPr lang="es-ES" sz="2800" b="1" dirty="0"/>
              <a:t>corregido</a:t>
            </a:r>
            <a:r>
              <a:rPr lang="es-ES" sz="2800" dirty="0"/>
              <a:t> a las cotizaciones aportadas. (S. Generacional)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b="1" dirty="0"/>
              <a:t>Caja Única</a:t>
            </a:r>
            <a:r>
              <a:rPr lang="es-ES" sz="2800" dirty="0"/>
              <a:t>. Mismas cotizaciones, mismos derechos de pensión (S. Interterritorial)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0949E4-AB1A-3A4E-8266-530356F1D653}"/>
              </a:ext>
            </a:extLst>
          </p:cNvPr>
          <p:cNvSpPr txBox="1"/>
          <p:nvPr/>
        </p:nvSpPr>
        <p:spPr>
          <a:xfrm>
            <a:off x="5830054" y="615453"/>
            <a:ext cx="5757862" cy="56938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noAutofit/>
          </a:bodyPr>
          <a:lstStyle/>
          <a:p>
            <a:pPr algn="l"/>
            <a:r>
              <a:rPr lang="es-ES" sz="2800" b="1" dirty="0"/>
              <a:t>Tipos de Pensiones</a:t>
            </a:r>
            <a:r>
              <a:rPr lang="es-ES" sz="2800" dirty="0"/>
              <a:t>:</a:t>
            </a:r>
          </a:p>
          <a:p>
            <a:pPr algn="l"/>
            <a:endParaRPr lang="es-ES" sz="2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b="1" dirty="0"/>
              <a:t>Contributivas</a:t>
            </a:r>
            <a:r>
              <a:rPr lang="es-ES" sz="2800" dirty="0"/>
              <a:t>: Cuando se alcanzan el mínimo contributivo y provienen de cotizaciones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b="1" dirty="0"/>
              <a:t>No contributivas</a:t>
            </a:r>
            <a:r>
              <a:rPr lang="es-ES" sz="2800" dirty="0"/>
              <a:t>: Cuando no se alcanza el mínimo contributivo o no se ha cotizado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b="1" dirty="0"/>
              <a:t>Otras prestaciones que No son pensiones</a:t>
            </a:r>
            <a:r>
              <a:rPr lang="es-ES" sz="2800" dirty="0"/>
              <a:t>: </a:t>
            </a:r>
            <a:r>
              <a:rPr lang="es-ES" sz="2800" dirty="0" err="1"/>
              <a:t>I.M.Vital</a:t>
            </a:r>
            <a:r>
              <a:rPr lang="es-ES" sz="2800" dirty="0"/>
              <a:t>, Rentas Garantizadas, Por nacimiento, etc...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C1EF18-FB47-7E4D-8897-AA31A3BD99B7}"/>
              </a:ext>
            </a:extLst>
          </p:cNvPr>
          <p:cNvSpPr txBox="1"/>
          <p:nvPr/>
        </p:nvSpPr>
        <p:spPr>
          <a:xfrm>
            <a:off x="4263447" y="0"/>
            <a:ext cx="366510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/>
              <a:t>Características hoy:</a:t>
            </a:r>
          </a:p>
        </p:txBody>
      </p:sp>
    </p:spTree>
    <p:extLst>
      <p:ext uri="{BB962C8B-B14F-4D97-AF65-F5344CB8AC3E}">
        <p14:creationId xmlns:p14="http://schemas.microsoft.com/office/powerpoint/2010/main" val="255076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8"/>
    </mc:Choice>
    <mc:Fallback xmlns="">
      <p:transition spd="slow" advTm="2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B4936B6-F86B-4C4A-B581-3EC3A264F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8" y="148694"/>
            <a:ext cx="4788605" cy="6058142"/>
          </a:xfrm>
          <a:prstGeom prst="rect">
            <a:avLst/>
          </a:prstGeom>
        </p:spPr>
      </p:pic>
      <p:sp>
        <p:nvSpPr>
          <p:cNvPr id="5" name="Botón de acción: Hacia atrás o Anterior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A4D4CA66-D6C5-B044-BA20-A6E64BCFF217}"/>
              </a:ext>
            </a:extLst>
          </p:cNvPr>
          <p:cNvSpPr/>
          <p:nvPr/>
        </p:nvSpPr>
        <p:spPr>
          <a:xfrm>
            <a:off x="5347855" y="6442364"/>
            <a:ext cx="748145" cy="29427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50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9AF19D9-4F2E-1D44-8A4E-74944D9C6D31}"/>
              </a:ext>
            </a:extLst>
          </p:cNvPr>
          <p:cNvSpPr txBox="1"/>
          <p:nvPr/>
        </p:nvSpPr>
        <p:spPr>
          <a:xfrm>
            <a:off x="299395" y="559123"/>
            <a:ext cx="5387978" cy="6124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800" b="1" dirty="0"/>
              <a:t>Contributivas: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b="1" dirty="0"/>
              <a:t>Jubilación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dirty="0"/>
              <a:t>Mínimo: 15 años de cotización y 2 en los últimos 15 años.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dirty="0"/>
              <a:t>Edad de jubilación 67 años (año 2022: 66 años y 2 meses)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dirty="0"/>
              <a:t>Cuantía: Según últimos 300 meses actualizados con el IPC/350 (</a:t>
            </a:r>
            <a:r>
              <a:rPr lang="es-ES" sz="2800" dirty="0">
                <a:sym typeface="Wingdings" pitchFamily="2" charset="2"/>
              </a:rPr>
              <a:t> tasa “</a:t>
            </a:r>
            <a:r>
              <a:rPr lang="es-ES" sz="2800" b="1" dirty="0">
                <a:sym typeface="Wingdings" pitchFamily="2" charset="2"/>
              </a:rPr>
              <a:t>sustitución</a:t>
            </a:r>
            <a:r>
              <a:rPr lang="es-ES" sz="2800" dirty="0">
                <a:sym typeface="Wingdings" pitchFamily="2" charset="2"/>
              </a:rPr>
              <a:t>”</a:t>
            </a:r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/>
              <a:t>Viudedad: </a:t>
            </a:r>
            <a:r>
              <a:rPr lang="es-ES" sz="2600" dirty="0"/>
              <a:t>Para Cónyuge o pareja de hecho. Compatible con trabajo o complementaria con propia pensión.  Entre el 52% y el 70% origen base reguladora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FE110F-7569-A440-B4FB-003156D80841}"/>
              </a:ext>
            </a:extLst>
          </p:cNvPr>
          <p:cNvSpPr txBox="1"/>
          <p:nvPr/>
        </p:nvSpPr>
        <p:spPr>
          <a:xfrm>
            <a:off x="5802427" y="559123"/>
            <a:ext cx="5757862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800" b="1" dirty="0"/>
              <a:t>Contributivas: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b="1" dirty="0"/>
              <a:t>Incapacidad Permanente</a:t>
            </a:r>
            <a:r>
              <a:rPr lang="es-ES" sz="2800" dirty="0"/>
              <a:t>: Para profesión habitual, para todo trabajo, parcial, absoluta, gran invalidez.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b="1" dirty="0"/>
              <a:t>Orfandad</a:t>
            </a:r>
            <a:r>
              <a:rPr lang="es-ES" sz="2800" dirty="0"/>
              <a:t>: simple o absoluta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/>
              <a:t>Favor de familiares.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/>
              <a:t>SOVI (</a:t>
            </a:r>
            <a:r>
              <a:rPr lang="es-ES" sz="2800" dirty="0"/>
              <a:t>en extinción</a:t>
            </a:r>
            <a:r>
              <a:rPr lang="es-ES" sz="2800" baseline="30000" dirty="0"/>
              <a:t>(*)</a:t>
            </a:r>
            <a:r>
              <a:rPr lang="es-ES" sz="2800" b="1" dirty="0"/>
              <a:t>): Jubilación. Invalidez y Viudedad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B993B93-50B9-A04D-87F5-64605A45295C}"/>
              </a:ext>
            </a:extLst>
          </p:cNvPr>
          <p:cNvSpPr txBox="1"/>
          <p:nvPr/>
        </p:nvSpPr>
        <p:spPr>
          <a:xfrm>
            <a:off x="5802427" y="4545096"/>
            <a:ext cx="575786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800" b="1" dirty="0"/>
              <a:t>No Contributivas: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800" b="1" dirty="0"/>
              <a:t>Jubilación. Invalidez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EBB2B31-960F-9C40-B869-41FCC5C83009}"/>
              </a:ext>
            </a:extLst>
          </p:cNvPr>
          <p:cNvSpPr txBox="1"/>
          <p:nvPr/>
        </p:nvSpPr>
        <p:spPr>
          <a:xfrm>
            <a:off x="5802427" y="5536432"/>
            <a:ext cx="5757862" cy="11103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l"/>
            <a:r>
              <a:rPr lang="es-ES" sz="2400" b="1" dirty="0"/>
              <a:t>SISTEMA PÚBLICO: EXTENSO, UNIVERSAL Y DE UNA GRAN CASUÍSTICA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6D3A78-7188-B84E-97B2-8A6192B0371C}"/>
              </a:ext>
            </a:extLst>
          </p:cNvPr>
          <p:cNvSpPr txBox="1"/>
          <p:nvPr/>
        </p:nvSpPr>
        <p:spPr>
          <a:xfrm>
            <a:off x="0" y="0"/>
            <a:ext cx="299338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Las pensiones en España, hoy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F62A97-51BD-BC43-8847-56252F1A14E1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2"/>
              </a:rPr>
              <a:t>www.coespeweb.es</a:t>
            </a:r>
            <a:r>
              <a:rPr lang="es-ES" sz="1200" b="1" i="1" dirty="0">
                <a:hlinkClick r:id="rId2"/>
              </a:rPr>
              <a:t> </a:t>
            </a:r>
            <a:endParaRPr lang="es-ES" sz="1200" b="1" i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31A949A-5D73-0144-BFE7-12CC392AEEC7}"/>
              </a:ext>
            </a:extLst>
          </p:cNvPr>
          <p:cNvSpPr txBox="1"/>
          <p:nvPr/>
        </p:nvSpPr>
        <p:spPr>
          <a:xfrm>
            <a:off x="4263447" y="4482"/>
            <a:ext cx="366510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/>
              <a:t>Características hoy: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7258990-6021-AD4E-A015-21199F8FB1CF}"/>
              </a:ext>
            </a:extLst>
          </p:cNvPr>
          <p:cNvSpPr txBox="1"/>
          <p:nvPr/>
        </p:nvSpPr>
        <p:spPr>
          <a:xfrm>
            <a:off x="1594022" y="6615548"/>
            <a:ext cx="1008603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s-ES" sz="1400" dirty="0"/>
              <a:t>(*) Quedan unas 200.000. Provienen del Franquismo. Habían “cotizado al SOVI” pero no cumplían requisitos de la Ley General de Sanidad</a:t>
            </a:r>
          </a:p>
        </p:txBody>
      </p:sp>
    </p:spTree>
    <p:extLst>
      <p:ext uri="{BB962C8B-B14F-4D97-AF65-F5344CB8AC3E}">
        <p14:creationId xmlns:p14="http://schemas.microsoft.com/office/powerpoint/2010/main" val="66930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  <p:bldP spid="7" grpId="0" uiExpand="1" build="p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22CFA76-3F3A-E644-A80B-B8B1BF7A4293}"/>
              </a:ext>
            </a:extLst>
          </p:cNvPr>
          <p:cNvSpPr txBox="1"/>
          <p:nvPr/>
        </p:nvSpPr>
        <p:spPr>
          <a:xfrm>
            <a:off x="0" y="0"/>
            <a:ext cx="299338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Las pensiones en España, hoy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A02D55-0312-9049-9AEB-249D67418FFF}"/>
              </a:ext>
            </a:extLst>
          </p:cNvPr>
          <p:cNvSpPr txBox="1"/>
          <p:nvPr/>
        </p:nvSpPr>
        <p:spPr>
          <a:xfrm>
            <a:off x="4639415" y="17202"/>
            <a:ext cx="224144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2800" b="1" dirty="0"/>
              <a:t>Algunas cifras</a:t>
            </a: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724FF459-0149-8A41-8354-89E9C7683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056491"/>
              </p:ext>
            </p:extLst>
          </p:nvPr>
        </p:nvGraphicFramePr>
        <p:xfrm>
          <a:off x="705539" y="574391"/>
          <a:ext cx="1065518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9159">
                  <a:extLst>
                    <a:ext uri="{9D8B030D-6E8A-4147-A177-3AD203B41FA5}">
                      <a16:colId xmlns:a16="http://schemas.microsoft.com/office/drawing/2014/main" val="4151790304"/>
                    </a:ext>
                  </a:extLst>
                </a:gridCol>
                <a:gridCol w="2981712">
                  <a:extLst>
                    <a:ext uri="{9D8B030D-6E8A-4147-A177-3AD203B41FA5}">
                      <a16:colId xmlns:a16="http://schemas.microsoft.com/office/drawing/2014/main" val="157826906"/>
                    </a:ext>
                  </a:extLst>
                </a:gridCol>
                <a:gridCol w="3644317">
                  <a:extLst>
                    <a:ext uri="{9D8B030D-6E8A-4147-A177-3AD203B41FA5}">
                      <a16:colId xmlns:a16="http://schemas.microsoft.com/office/drawing/2014/main" val="111506314"/>
                    </a:ext>
                  </a:extLst>
                </a:gridCol>
              </a:tblGrid>
              <a:tr h="417826">
                <a:tc gridSpan="3"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Pensiones Contributivas en vigor (</a:t>
                      </a:r>
                      <a:r>
                        <a:rPr lang="es-ES" sz="2400" b="0" dirty="0"/>
                        <a:t>1 de diciembre de 2021) Todos los regímenes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452571"/>
                  </a:ext>
                </a:extLst>
              </a:tr>
              <a:tr h="417826">
                <a:tc>
                  <a:txBody>
                    <a:bodyPr/>
                    <a:lstStyle/>
                    <a:p>
                      <a:r>
                        <a:rPr lang="es-ES" sz="2400" b="1" dirty="0"/>
                        <a:t>Tipo Pensión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dirty="0"/>
                        <a:t>Cantidad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dirty="0"/>
                        <a:t>Cuantía Media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161686"/>
                  </a:ext>
                </a:extLst>
              </a:tr>
              <a:tr h="417826">
                <a:tc>
                  <a:txBody>
                    <a:bodyPr/>
                    <a:lstStyle/>
                    <a:p>
                      <a:r>
                        <a:rPr lang="es-ES" sz="2400" dirty="0"/>
                        <a:t>Jubilación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/>
                        <a:t>6.218.551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/>
                        <a:t>1196€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429395"/>
                  </a:ext>
                </a:extLst>
              </a:tr>
              <a:tr h="417826">
                <a:tc>
                  <a:txBody>
                    <a:bodyPr/>
                    <a:lstStyle/>
                    <a:p>
                      <a:r>
                        <a:rPr lang="es-ES" sz="2400" dirty="0"/>
                        <a:t>Viudedad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/>
                        <a:t>2.358.328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/>
                        <a:t>743€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098039"/>
                  </a:ext>
                </a:extLst>
              </a:tr>
              <a:tr h="417826">
                <a:tc>
                  <a:txBody>
                    <a:bodyPr/>
                    <a:lstStyle/>
                    <a:p>
                      <a:r>
                        <a:rPr lang="es-ES" sz="2400" dirty="0"/>
                        <a:t>Incapacidad Perm.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/>
                        <a:t>953.591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/>
                        <a:t>994€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840951"/>
                  </a:ext>
                </a:extLst>
              </a:tr>
              <a:tr h="417826">
                <a:tc>
                  <a:txBody>
                    <a:bodyPr/>
                    <a:lstStyle/>
                    <a:p>
                      <a:r>
                        <a:rPr lang="es-ES" sz="2400" dirty="0"/>
                        <a:t>Orfandad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/>
                        <a:t>342.218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/>
                        <a:t>418€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473394"/>
                  </a:ext>
                </a:extLst>
              </a:tr>
              <a:tr h="417826">
                <a:tc>
                  <a:txBody>
                    <a:bodyPr/>
                    <a:lstStyle/>
                    <a:p>
                      <a:r>
                        <a:rPr lang="es-ES" sz="2400" dirty="0"/>
                        <a:t>Favor familiares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/>
                        <a:t>44.278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/>
                        <a:t>606€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981996"/>
                  </a:ext>
                </a:extLst>
              </a:tr>
              <a:tr h="417826">
                <a:tc>
                  <a:txBody>
                    <a:bodyPr/>
                    <a:lstStyle/>
                    <a:p>
                      <a:r>
                        <a:rPr lang="es-ES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/>
                        <a:t>9.916.966</a:t>
                      </a:r>
                      <a:r>
                        <a:rPr lang="es-ES" sz="2400" b="1" baseline="30000" dirty="0"/>
                        <a:t>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b="1" dirty="0"/>
                        <a:t>1039</a:t>
                      </a:r>
                      <a:r>
                        <a:rPr lang="es-ES" sz="2400" dirty="0"/>
                        <a:t>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135036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0018A11-BA1D-6D47-8A9A-46216ACE12A8}"/>
              </a:ext>
            </a:extLst>
          </p:cNvPr>
          <p:cNvSpPr txBox="1"/>
          <p:nvPr/>
        </p:nvSpPr>
        <p:spPr>
          <a:xfrm>
            <a:off x="5320146" y="4179215"/>
            <a:ext cx="604058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ES" b="1" dirty="0"/>
              <a:t>(1) Pensionistas 8.990.513.  Relación 1/1,10 con nº pensiones</a:t>
            </a:r>
          </a:p>
        </p:txBody>
      </p:sp>
      <p:graphicFrame>
        <p:nvGraphicFramePr>
          <p:cNvPr id="9" name="Tabla 7">
            <a:extLst>
              <a:ext uri="{FF2B5EF4-FFF2-40B4-BE49-F238E27FC236}">
                <a16:creationId xmlns:a16="http://schemas.microsoft.com/office/drawing/2014/main" id="{583695AE-5F24-6243-BEC6-00A722DBE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148086"/>
              </p:ext>
            </p:extLst>
          </p:nvPr>
        </p:nvGraphicFramePr>
        <p:xfrm>
          <a:off x="705539" y="4556537"/>
          <a:ext cx="1065518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9159">
                  <a:extLst>
                    <a:ext uri="{9D8B030D-6E8A-4147-A177-3AD203B41FA5}">
                      <a16:colId xmlns:a16="http://schemas.microsoft.com/office/drawing/2014/main" val="4151790304"/>
                    </a:ext>
                  </a:extLst>
                </a:gridCol>
                <a:gridCol w="2981712">
                  <a:extLst>
                    <a:ext uri="{9D8B030D-6E8A-4147-A177-3AD203B41FA5}">
                      <a16:colId xmlns:a16="http://schemas.microsoft.com/office/drawing/2014/main" val="157826906"/>
                    </a:ext>
                  </a:extLst>
                </a:gridCol>
                <a:gridCol w="3644317">
                  <a:extLst>
                    <a:ext uri="{9D8B030D-6E8A-4147-A177-3AD203B41FA5}">
                      <a16:colId xmlns:a16="http://schemas.microsoft.com/office/drawing/2014/main" val="11150631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Otras Pensiones  en vigor (</a:t>
                      </a:r>
                      <a:r>
                        <a:rPr lang="es-ES" sz="2400" b="0" dirty="0"/>
                        <a:t>1 de diciembre de 2021)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45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b="1" dirty="0"/>
                        <a:t>Tipo Pensión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dirty="0"/>
                        <a:t>Cantidad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dirty="0"/>
                        <a:t>Cuantía Media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161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/>
                        <a:t>No contributiva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/>
                        <a:t>442.584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b="1" baseline="30000" dirty="0"/>
                        <a:t>(3)</a:t>
                      </a:r>
                      <a:r>
                        <a:rPr lang="es-ES" sz="2400" dirty="0"/>
                        <a:t>403€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429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/>
                        <a:t>S.O.V.I</a:t>
                      </a:r>
                      <a:r>
                        <a:rPr lang="es-ES" sz="2400" b="1" baseline="30000" dirty="0"/>
                        <a:t>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/>
                        <a:t>253.773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/>
                        <a:t>438€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098039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A684408B-240D-C54A-9F5D-4B83EF67C611}"/>
              </a:ext>
            </a:extLst>
          </p:cNvPr>
          <p:cNvSpPr txBox="1"/>
          <p:nvPr/>
        </p:nvSpPr>
        <p:spPr>
          <a:xfrm>
            <a:off x="699134" y="6466074"/>
            <a:ext cx="822319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1600" b="1" dirty="0"/>
              <a:t>(2) Incluidas en Pensiones Contributivas  (3) A añadir complementos autonómicos muy dispares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6858C8B-1FA1-E449-BC13-8F992FCE890E}"/>
              </a:ext>
            </a:extLst>
          </p:cNvPr>
          <p:cNvSpPr txBox="1"/>
          <p:nvPr/>
        </p:nvSpPr>
        <p:spPr>
          <a:xfrm>
            <a:off x="7406447" y="6558407"/>
            <a:ext cx="47855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/>
              <a:t>Fuente: Instituto Nacional de la Seguridad Social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66D8841-9096-1247-B29A-3602A84ED1C8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2"/>
              </a:rPr>
              <a:t>www.coespeweb.es</a:t>
            </a:r>
            <a:r>
              <a:rPr lang="es-ES" sz="1200" b="1" i="1" dirty="0">
                <a:hlinkClick r:id="rId2"/>
              </a:rPr>
              <a:t> </a:t>
            </a:r>
            <a:endParaRPr lang="es-ES" sz="1200" b="1" i="1" dirty="0"/>
          </a:p>
        </p:txBody>
      </p:sp>
    </p:spTree>
    <p:extLst>
      <p:ext uri="{BB962C8B-B14F-4D97-AF65-F5344CB8AC3E}">
        <p14:creationId xmlns:p14="http://schemas.microsoft.com/office/powerpoint/2010/main" val="26733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91"/>
    </mc:Choice>
    <mc:Fallback xmlns="">
      <p:transition spd="slow" advTm="22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A87D76B-3487-354B-84DA-C621119651A4}"/>
              </a:ext>
            </a:extLst>
          </p:cNvPr>
          <p:cNvSpPr txBox="1"/>
          <p:nvPr/>
        </p:nvSpPr>
        <p:spPr>
          <a:xfrm>
            <a:off x="0" y="0"/>
            <a:ext cx="299338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Las pensiones en España, hoy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37B1BF-718F-EF41-AC0B-72121798589E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2"/>
              </a:rPr>
              <a:t>www.coespeweb.es</a:t>
            </a:r>
            <a:r>
              <a:rPr lang="es-ES" sz="1200" b="1" i="1" dirty="0">
                <a:hlinkClick r:id="rId2"/>
              </a:rPr>
              <a:t> </a:t>
            </a:r>
            <a:endParaRPr lang="es-ES" sz="1200" b="1" i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A0641BF-C18D-7746-B52E-80109F1984C0}"/>
              </a:ext>
            </a:extLst>
          </p:cNvPr>
          <p:cNvSpPr txBox="1"/>
          <p:nvPr/>
        </p:nvSpPr>
        <p:spPr>
          <a:xfrm>
            <a:off x="415637" y="5235898"/>
            <a:ext cx="11333018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800" dirty="0"/>
              <a:t>Nº pensiones inferiores al SMI:  </a:t>
            </a:r>
            <a:r>
              <a:rPr lang="es-ES" sz="2800" b="1" dirty="0"/>
              <a:t>6.483.574</a:t>
            </a:r>
          </a:p>
          <a:p>
            <a:pPr algn="l"/>
            <a:r>
              <a:rPr lang="es-ES" sz="2800" dirty="0"/>
              <a:t>Nº pensiones inferiores a 450€: </a:t>
            </a:r>
            <a:r>
              <a:rPr lang="es-ES" sz="2800" b="1" dirty="0"/>
              <a:t>1.943.122</a:t>
            </a:r>
          </a:p>
          <a:p>
            <a:pPr algn="l"/>
            <a:r>
              <a:rPr lang="es-ES" sz="2800" dirty="0"/>
              <a:t>Nº pensiones inferiores a </a:t>
            </a:r>
            <a:r>
              <a:rPr lang="es-ES" sz="2800" b="1" dirty="0"/>
              <a:t>60% del salario medio </a:t>
            </a:r>
            <a:r>
              <a:rPr lang="es-ES" sz="2800" dirty="0"/>
              <a:t>(1154€</a:t>
            </a:r>
            <a:r>
              <a:rPr lang="es-ES" sz="2800" baseline="30000" dirty="0"/>
              <a:t>(1)</a:t>
            </a:r>
            <a:r>
              <a:rPr lang="es-ES" sz="2800" dirty="0"/>
              <a:t>): </a:t>
            </a:r>
            <a:r>
              <a:rPr lang="es-ES" sz="2800" b="1" dirty="0"/>
              <a:t>6.809.253</a:t>
            </a:r>
          </a:p>
          <a:p>
            <a:pPr algn="r"/>
            <a:r>
              <a:rPr lang="es-ES" sz="1200" i="1" dirty="0"/>
              <a:t>(1) Fuente: </a:t>
            </a:r>
            <a:r>
              <a:rPr lang="es-ES" sz="1200" i="1" dirty="0" err="1"/>
              <a:t>datosmacro.com</a:t>
            </a:r>
            <a:endParaRPr lang="es-ES" sz="1200" i="1" dirty="0"/>
          </a:p>
        </p:txBody>
      </p:sp>
      <p:pic>
        <p:nvPicPr>
          <p:cNvPr id="7" name="Imagen 6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8E5C2D8D-9068-8140-A1F6-50F1C7E42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6" y="788612"/>
            <a:ext cx="11333019" cy="436233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7964217-94AA-A04E-AB5F-B4AA54D1356C}"/>
              </a:ext>
            </a:extLst>
          </p:cNvPr>
          <p:cNvSpPr txBox="1"/>
          <p:nvPr/>
        </p:nvSpPr>
        <p:spPr>
          <a:xfrm>
            <a:off x="4639415" y="17202"/>
            <a:ext cx="224144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2800" b="1" dirty="0"/>
              <a:t>Algunas cifras</a:t>
            </a:r>
          </a:p>
        </p:txBody>
      </p:sp>
    </p:spTree>
    <p:extLst>
      <p:ext uri="{BB962C8B-B14F-4D97-AF65-F5344CB8AC3E}">
        <p14:creationId xmlns:p14="http://schemas.microsoft.com/office/powerpoint/2010/main" val="212623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5E4EE1E-BD11-DC4A-BCC1-8EEE62FE2AA5}"/>
              </a:ext>
            </a:extLst>
          </p:cNvPr>
          <p:cNvSpPr txBox="1"/>
          <p:nvPr/>
        </p:nvSpPr>
        <p:spPr>
          <a:xfrm>
            <a:off x="0" y="0"/>
            <a:ext cx="299338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Las pensiones en España, hoy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84CE839-2ECB-1047-93A6-820411EC2D7E}"/>
              </a:ext>
            </a:extLst>
          </p:cNvPr>
          <p:cNvSpPr txBox="1"/>
          <p:nvPr/>
        </p:nvSpPr>
        <p:spPr>
          <a:xfrm>
            <a:off x="355077" y="1411163"/>
            <a:ext cx="564394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200" b="1" dirty="0"/>
              <a:t>Pensión máxima 2022</a:t>
            </a:r>
            <a:r>
              <a:rPr lang="es-ES" sz="2200" dirty="0"/>
              <a:t>: 	     39.474,00 anuales</a:t>
            </a:r>
          </a:p>
          <a:p>
            <a:pPr algn="l"/>
            <a:r>
              <a:rPr lang="es-ES" sz="2200" dirty="0"/>
              <a:t>		              	       2.820,00 mensuales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6BEB79-2646-FE4D-A2B4-5387F851887E}"/>
              </a:ext>
            </a:extLst>
          </p:cNvPr>
          <p:cNvSpPr txBox="1"/>
          <p:nvPr/>
        </p:nvSpPr>
        <p:spPr>
          <a:xfrm>
            <a:off x="355077" y="2465910"/>
            <a:ext cx="564394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b="1" dirty="0"/>
              <a:t>Cuantía máxima cotización S/S</a:t>
            </a:r>
            <a:r>
              <a:rPr lang="es-ES" sz="2200" dirty="0"/>
              <a:t>: </a:t>
            </a:r>
          </a:p>
          <a:p>
            <a:r>
              <a:rPr lang="es-ES" sz="2200" dirty="0"/>
              <a:t>			57.951,60 anuales</a:t>
            </a:r>
          </a:p>
          <a:p>
            <a:r>
              <a:rPr lang="es-ES" sz="2200" dirty="0"/>
              <a:t>      			  4.139,40 mensuales</a:t>
            </a:r>
          </a:p>
          <a:p>
            <a:r>
              <a:rPr lang="es-ES" sz="2200" dirty="0"/>
              <a:t>Cuota empresa: </a:t>
            </a:r>
            <a:r>
              <a:rPr lang="es-ES" sz="2200" b="1" dirty="0"/>
              <a:t>23,60%</a:t>
            </a:r>
            <a:r>
              <a:rPr lang="es-ES" sz="2200" dirty="0"/>
              <a:t>  Cuota trabajo: </a:t>
            </a:r>
            <a:r>
              <a:rPr lang="es-ES" sz="2200" b="1" dirty="0"/>
              <a:t>4,70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D8F923A-5D59-3F4A-9EF8-540EC94EEB8D}"/>
              </a:ext>
            </a:extLst>
          </p:cNvPr>
          <p:cNvSpPr txBox="1"/>
          <p:nvPr/>
        </p:nvSpPr>
        <p:spPr>
          <a:xfrm>
            <a:off x="3806874" y="16988"/>
            <a:ext cx="363336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2800" dirty="0"/>
              <a:t>Algunas cifras año 2022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F3EC7D0-CD57-0546-B114-2BF9241DEC95}"/>
              </a:ext>
            </a:extLst>
          </p:cNvPr>
          <p:cNvSpPr txBox="1"/>
          <p:nvPr/>
        </p:nvSpPr>
        <p:spPr>
          <a:xfrm>
            <a:off x="355075" y="4913895"/>
            <a:ext cx="5643941" cy="4308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200" dirty="0"/>
              <a:t>‘</a:t>
            </a:r>
            <a:r>
              <a:rPr lang="es-ES" sz="2200" b="1" dirty="0"/>
              <a:t>Gasto’ total en pensiones</a:t>
            </a:r>
            <a:r>
              <a:rPr lang="es-ES" sz="2200" dirty="0"/>
              <a:t>:   151.000 millones</a:t>
            </a:r>
            <a:r>
              <a:rPr lang="es-ES" sz="2200" baseline="30000" dirty="0"/>
              <a:t>(*)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23B81AD-44E6-B14A-9791-CD825AC0913E}"/>
              </a:ext>
            </a:extLst>
          </p:cNvPr>
          <p:cNvSpPr txBox="1"/>
          <p:nvPr/>
        </p:nvSpPr>
        <p:spPr>
          <a:xfrm>
            <a:off x="355076" y="4197734"/>
            <a:ext cx="5643941" cy="4308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200" b="1" dirty="0"/>
              <a:t>Recaudación cotizaciones:    </a:t>
            </a:r>
            <a:r>
              <a:rPr lang="es-ES" sz="2200" dirty="0"/>
              <a:t>137.800 millones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7B9E000-AB7E-1844-8771-42FD6F90395F}"/>
              </a:ext>
            </a:extLst>
          </p:cNvPr>
          <p:cNvSpPr txBox="1"/>
          <p:nvPr/>
        </p:nvSpPr>
        <p:spPr>
          <a:xfrm>
            <a:off x="1413165" y="5394960"/>
            <a:ext cx="45858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1400" dirty="0"/>
              <a:t>(*) Incluidas No contributivas, SOVI y otras </a:t>
            </a:r>
            <a:r>
              <a:rPr lang="es-ES" sz="1400" dirty="0" err="1"/>
              <a:t>prestacioness</a:t>
            </a:r>
            <a:endParaRPr lang="es-ES" sz="14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CF5DDCA-1BB0-7D4C-9CE5-E17AC12DB84D}"/>
              </a:ext>
            </a:extLst>
          </p:cNvPr>
          <p:cNvSpPr txBox="1"/>
          <p:nvPr/>
        </p:nvSpPr>
        <p:spPr>
          <a:xfrm>
            <a:off x="6192985" y="1411163"/>
            <a:ext cx="5818906" cy="4308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200" b="1" dirty="0"/>
              <a:t>Porcentaje del PIB</a:t>
            </a:r>
            <a:r>
              <a:rPr lang="es-ES" sz="2200" dirty="0"/>
              <a:t>: 12%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8369EEB-524A-1F42-AC1D-109AF2B6DFBB}"/>
              </a:ext>
            </a:extLst>
          </p:cNvPr>
          <p:cNvSpPr txBox="1"/>
          <p:nvPr/>
        </p:nvSpPr>
        <p:spPr>
          <a:xfrm>
            <a:off x="6192985" y="1923065"/>
            <a:ext cx="5818906" cy="4308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200" b="1" dirty="0"/>
              <a:t>Edad ordinaria de jubilación</a:t>
            </a:r>
            <a:r>
              <a:rPr lang="es-ES" sz="2200" dirty="0"/>
              <a:t>: 66 años y 2 meses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E6FA529-3842-614B-B042-0C2C18193847}"/>
              </a:ext>
            </a:extLst>
          </p:cNvPr>
          <p:cNvSpPr txBox="1"/>
          <p:nvPr/>
        </p:nvSpPr>
        <p:spPr>
          <a:xfrm>
            <a:off x="6179130" y="2474372"/>
            <a:ext cx="581890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200" b="1" dirty="0"/>
              <a:t>Periodo cálculo base reguladora</a:t>
            </a:r>
            <a:r>
              <a:rPr lang="es-ES" sz="2200" dirty="0"/>
              <a:t>: últimos 25 años cotizados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974D53A-0F74-E143-ABBC-31786940294B}"/>
              </a:ext>
            </a:extLst>
          </p:cNvPr>
          <p:cNvSpPr txBox="1"/>
          <p:nvPr/>
        </p:nvSpPr>
        <p:spPr>
          <a:xfrm>
            <a:off x="6179130" y="3307556"/>
            <a:ext cx="581890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200" b="1" dirty="0"/>
              <a:t>Edad real de jubilación </a:t>
            </a:r>
            <a:r>
              <a:rPr lang="es-ES" sz="2200" dirty="0"/>
              <a:t>(año 2021):          </a:t>
            </a:r>
            <a:r>
              <a:rPr lang="es-ES" sz="2200" b="1" dirty="0"/>
              <a:t>64,63</a:t>
            </a:r>
            <a:r>
              <a:rPr lang="es-ES" sz="2200" dirty="0"/>
              <a:t> años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7B04C20-5FF1-8F4A-8A94-908EFB9BAD76}"/>
              </a:ext>
            </a:extLst>
          </p:cNvPr>
          <p:cNvSpPr txBox="1"/>
          <p:nvPr/>
        </p:nvSpPr>
        <p:spPr>
          <a:xfrm>
            <a:off x="6179130" y="4197734"/>
            <a:ext cx="5818905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200" b="1" dirty="0"/>
              <a:t>Incremento Pensiones año 2022</a:t>
            </a:r>
            <a:r>
              <a:rPr lang="es-ES" sz="2200" dirty="0"/>
              <a:t>: </a:t>
            </a:r>
          </a:p>
          <a:p>
            <a:pPr algn="l"/>
            <a:r>
              <a:rPr lang="es-ES" sz="2200" dirty="0"/>
              <a:t>1,6% recuperación año 2021 (última paguilla)</a:t>
            </a:r>
          </a:p>
          <a:p>
            <a:pPr algn="l"/>
            <a:r>
              <a:rPr lang="es-ES" sz="2200" dirty="0"/>
              <a:t>2,5% aumento año 2022</a:t>
            </a:r>
          </a:p>
          <a:p>
            <a:pPr algn="l"/>
            <a:r>
              <a:rPr lang="es-ES" sz="2200" dirty="0"/>
              <a:t>    3% aumento No contributivas y pensiones mínimas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07A266D-8EDA-2749-99E6-CCBDBD3FD767}"/>
              </a:ext>
            </a:extLst>
          </p:cNvPr>
          <p:cNvSpPr txBox="1"/>
          <p:nvPr/>
        </p:nvSpPr>
        <p:spPr>
          <a:xfrm>
            <a:off x="6417041" y="6253607"/>
            <a:ext cx="55948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ES" sz="1200" b="1" i="1" dirty="0"/>
              <a:t>Fuente: Instituto Nacional de la Seguridad Social y Ley de presupuestos 2022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C47F23C-9502-7B4E-A8BA-362BB9ABB19D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2"/>
              </a:rPr>
              <a:t>www.coespeweb.es</a:t>
            </a:r>
            <a:r>
              <a:rPr lang="es-ES" sz="1200" b="1" i="1" dirty="0">
                <a:hlinkClick r:id="rId2"/>
              </a:rPr>
              <a:t> </a:t>
            </a:r>
            <a:endParaRPr lang="es-ES" sz="1200" b="1" i="1" dirty="0"/>
          </a:p>
        </p:txBody>
      </p:sp>
    </p:spTree>
    <p:extLst>
      <p:ext uri="{BB962C8B-B14F-4D97-AF65-F5344CB8AC3E}">
        <p14:creationId xmlns:p14="http://schemas.microsoft.com/office/powerpoint/2010/main" val="494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4313A8B-22F2-AA4E-8779-8E4238F4160B}"/>
              </a:ext>
            </a:extLst>
          </p:cNvPr>
          <p:cNvSpPr txBox="1"/>
          <p:nvPr/>
        </p:nvSpPr>
        <p:spPr>
          <a:xfrm>
            <a:off x="0" y="0"/>
            <a:ext cx="299338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Las pensiones en España, hoy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5FE1619-8106-F846-9890-D278F9CEA3D5}"/>
              </a:ext>
            </a:extLst>
          </p:cNvPr>
          <p:cNvGrpSpPr/>
          <p:nvPr/>
        </p:nvGrpSpPr>
        <p:grpSpPr>
          <a:xfrm>
            <a:off x="814893" y="535467"/>
            <a:ext cx="10241034" cy="5975162"/>
            <a:chOff x="256478" y="760174"/>
            <a:chExt cx="5983962" cy="5975162"/>
          </a:xfrm>
        </p:grpSpPr>
        <p:pic>
          <p:nvPicPr>
            <p:cNvPr id="6" name="Imagen 5" descr="Tabla&#10;&#10;Descripción generada automáticamente">
              <a:extLst>
                <a:ext uri="{FF2B5EF4-FFF2-40B4-BE49-F238E27FC236}">
                  <a16:creationId xmlns:a16="http://schemas.microsoft.com/office/drawing/2014/main" id="{CA8E88E2-5C56-9149-BB1F-67926E385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478" y="760174"/>
              <a:ext cx="5983962" cy="5975162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FD29AC87-0BBB-AE47-8B85-1AE4FE1011AC}"/>
                </a:ext>
              </a:extLst>
            </p:cNvPr>
            <p:cNvSpPr txBox="1"/>
            <p:nvPr/>
          </p:nvSpPr>
          <p:spPr>
            <a:xfrm>
              <a:off x="750467" y="760174"/>
              <a:ext cx="2497992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s-ES" dirty="0"/>
                <a:t>Pensiones mínimas 2022</a:t>
              </a: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A143BDEF-CDAA-0046-9951-083736B65401}"/>
              </a:ext>
            </a:extLst>
          </p:cNvPr>
          <p:cNvSpPr txBox="1"/>
          <p:nvPr/>
        </p:nvSpPr>
        <p:spPr>
          <a:xfrm>
            <a:off x="3806874" y="16988"/>
            <a:ext cx="363336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2800" dirty="0"/>
              <a:t>Algunas cifras año 2022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D2E5505-66A3-8344-9F7B-B6FB92842E4C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3"/>
              </a:rPr>
              <a:t>www.coespeweb.es</a:t>
            </a:r>
            <a:r>
              <a:rPr lang="es-ES" sz="1200" b="1" i="1" dirty="0">
                <a:hlinkClick r:id="rId3"/>
              </a:rPr>
              <a:t> </a:t>
            </a:r>
            <a:endParaRPr lang="es-ES" sz="1200" b="1" i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C9275BD-4B57-C844-BD66-167CBD986E84}"/>
              </a:ext>
            </a:extLst>
          </p:cNvPr>
          <p:cNvSpPr txBox="1"/>
          <p:nvPr/>
        </p:nvSpPr>
        <p:spPr>
          <a:xfrm>
            <a:off x="5461077" y="6510629"/>
            <a:ext cx="55948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ES" sz="1200" b="1" i="1" dirty="0"/>
              <a:t>Fuente: Instituto Nacional de la Seguridad Social y Ley de presupuestos 2022</a:t>
            </a:r>
          </a:p>
        </p:txBody>
      </p:sp>
    </p:spTree>
    <p:extLst>
      <p:ext uri="{BB962C8B-B14F-4D97-AF65-F5344CB8AC3E}">
        <p14:creationId xmlns:p14="http://schemas.microsoft.com/office/powerpoint/2010/main" val="389699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7295EEA-D578-2B42-AFDF-F345DAB64F2E}"/>
              </a:ext>
            </a:extLst>
          </p:cNvPr>
          <p:cNvSpPr txBox="1"/>
          <p:nvPr/>
        </p:nvSpPr>
        <p:spPr>
          <a:xfrm>
            <a:off x="4842510" y="184666"/>
            <a:ext cx="3214085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2000" b="1" dirty="0"/>
              <a:t>Claves de futuro, DESEABLES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E14466-64DE-2446-9EFE-573F5457E144}"/>
              </a:ext>
            </a:extLst>
          </p:cNvPr>
          <p:cNvSpPr txBox="1"/>
          <p:nvPr/>
        </p:nvSpPr>
        <p:spPr>
          <a:xfrm>
            <a:off x="822960" y="807720"/>
            <a:ext cx="10850880" cy="56938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sz="2800" b="1" dirty="0"/>
              <a:t>Las pensiones han sido y son sostenibles. Es una cuestión de voluntad política y de prioridad en el gasto.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s-ES" sz="2800" dirty="0"/>
              <a:t>Partir de la realidad financiera </a:t>
            </a:r>
            <a:r>
              <a:rPr lang="es-ES" sz="2800" dirty="0">
                <a:sym typeface="Wingdings" pitchFamily="2" charset="2"/>
              </a:rPr>
              <a:t>s</a:t>
            </a:r>
            <a:r>
              <a:rPr lang="es-ES" sz="2800" dirty="0"/>
              <a:t>e ha aprobado realizar una “</a:t>
            </a:r>
            <a:r>
              <a:rPr lang="es-ES" sz="2800" b="1" dirty="0"/>
              <a:t>AUDITORÍA</a:t>
            </a:r>
            <a:r>
              <a:rPr lang="es-ES" sz="2800" dirty="0"/>
              <a:t>” de las Cuentas de la Seguridad Social en materia de pensiones para cuantificar los llamados “</a:t>
            </a:r>
            <a:r>
              <a:rPr lang="es-ES" sz="2800" b="1" dirty="0"/>
              <a:t>gastos impropios”</a:t>
            </a:r>
            <a:endParaRPr lang="es-ES" sz="2800" dirty="0"/>
          </a:p>
          <a:p>
            <a:pPr marL="914400" lvl="1" indent="-457200">
              <a:buFont typeface="Wingdings" pitchFamily="2" charset="2"/>
              <a:buChar char="Ø"/>
            </a:pPr>
            <a:r>
              <a:rPr lang="es-ES" sz="2800" dirty="0"/>
              <a:t>Hay que aumentar los ingresos del sistema (“</a:t>
            </a:r>
            <a:r>
              <a:rPr lang="es-ES" sz="2800" b="1" dirty="0" err="1"/>
              <a:t>baby</a:t>
            </a:r>
            <a:r>
              <a:rPr lang="es-ES" sz="2800" b="1" dirty="0"/>
              <a:t> boom</a:t>
            </a:r>
            <a:r>
              <a:rPr lang="es-ES" sz="2800" dirty="0"/>
              <a:t>”, mantenimiento cuantía y financiación pensiones)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s-ES" sz="2800" dirty="0"/>
              <a:t>Dignificación del sistema que pasa por el incremento de las pensiones mínimas que deben llegar en un plazo razonable al </a:t>
            </a:r>
            <a:r>
              <a:rPr lang="es-ES" sz="2800" b="1" dirty="0"/>
              <a:t>SMI</a:t>
            </a:r>
            <a:r>
              <a:rPr lang="es-ES" sz="2800" dirty="0"/>
              <a:t> y éste al 60% del salario medio nacional, </a:t>
            </a:r>
            <a:r>
              <a:rPr lang="es-ES" sz="2800" b="1" dirty="0"/>
              <a:t>SMN</a:t>
            </a:r>
            <a:r>
              <a:rPr lang="es-ES" sz="2800" dirty="0"/>
              <a:t>).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s-ES" sz="2800" dirty="0"/>
              <a:t>Hay que resistir las presiones de la oligarquía financiera que quiere privatizar todo o parte del sistema de pensiones (pensiones de empresa, individuales, mochila austriaca..)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997C08F-C016-9D43-9B5A-0ADA618D1F7F}"/>
              </a:ext>
            </a:extLst>
          </p:cNvPr>
          <p:cNvSpPr txBox="1"/>
          <p:nvPr/>
        </p:nvSpPr>
        <p:spPr>
          <a:xfrm>
            <a:off x="8526894" y="-26504"/>
            <a:ext cx="36651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200" b="1" i="1" dirty="0" err="1"/>
              <a:t>I.Suárez</a:t>
            </a:r>
            <a:r>
              <a:rPr lang="es-ES" sz="1200" b="1" i="1" dirty="0"/>
              <a:t> Comisión Legal COESPE.   </a:t>
            </a:r>
            <a:r>
              <a:rPr lang="es-ES" sz="1200" b="1" i="1" dirty="0" err="1">
                <a:hlinkClick r:id="rId2"/>
              </a:rPr>
              <a:t>www.coespeweb.es</a:t>
            </a:r>
            <a:r>
              <a:rPr lang="es-ES" sz="1200" b="1" i="1" dirty="0">
                <a:hlinkClick r:id="rId2"/>
              </a:rPr>
              <a:t> </a:t>
            </a:r>
            <a:endParaRPr lang="es-ES" sz="1200" b="1" i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8732B30-AD0C-224C-8685-3166DCF3DC86}"/>
              </a:ext>
            </a:extLst>
          </p:cNvPr>
          <p:cNvSpPr txBox="1"/>
          <p:nvPr/>
        </p:nvSpPr>
        <p:spPr>
          <a:xfrm>
            <a:off x="-15240" y="-15240"/>
            <a:ext cx="32419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Las pensiones en España, futuro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3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5|0.8|0.7|0.7|0.4|0.3|0.4|0.3|0.4|0.4|0.4|0.4|0.5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/>
          </a:solidFill>
        </a:ln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{8AA606C3-8746-7C42-94AA-ED461E46114D}tf16401378</Template>
  <TotalTime>10560</TotalTime>
  <Words>4477</Words>
  <Application>Microsoft Macintosh PowerPoint</Application>
  <PresentationFormat>Panorámica</PresentationFormat>
  <Paragraphs>357</Paragraphs>
  <Slides>30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Ildefonso Suárez Garrido</dc:creator>
  <cp:keywords/>
  <dc:description/>
  <cp:lastModifiedBy>María José Gimeno Zanón</cp:lastModifiedBy>
  <cp:revision>74</cp:revision>
  <cp:lastPrinted>2022-01-09T17:42:02Z</cp:lastPrinted>
  <dcterms:created xsi:type="dcterms:W3CDTF">2022-01-03T14:10:41Z</dcterms:created>
  <dcterms:modified xsi:type="dcterms:W3CDTF">2022-01-29T21:56:03Z</dcterms:modified>
  <cp:category/>
</cp:coreProperties>
</file>